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9" r:id="rId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4/2/2018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9" y="4126309"/>
            <a:ext cx="4860030" cy="646331"/>
          </a:xfrm>
          <a:prstGeom prst="rect">
            <a:avLst/>
          </a:prstGeom>
          <a:noFill/>
        </p:spPr>
        <p:txBody>
          <a:bodyPr wrap="square">
            <a:spAutoFit/>
          </a:bodyPr>
          <a:lstStyle/>
          <a:p>
            <a:pPr algn="r" fontAlgn="auto">
              <a:spcBef>
                <a:spcPts val="0"/>
              </a:spcBef>
              <a:spcAft>
                <a:spcPts val="0"/>
              </a:spcAft>
              <a:defRPr/>
            </a:pPr>
            <a:r>
              <a:rPr lang="en-US" sz="1200" dirty="0"/>
              <a:t>Identify one biome that is characterized by soil that is rich in humus. Describe how humus originated in the soils of this biome, and TWO ways that humus improves soil conditions for plant growth.</a:t>
            </a:r>
            <a:r>
              <a:rPr kumimoji="0" lang="en-US" altLang="ko-KR" sz="1200" b="1" dirty="0" smtClean="0">
                <a:solidFill>
                  <a:schemeClr val="tx1">
                    <a:lumMod val="75000"/>
                    <a:lumOff val="25000"/>
                  </a:schemeClr>
                </a:solidFill>
                <a:latin typeface="Arial" pitchFamily="34" charset="0"/>
                <a:cs typeface="Arial" pitchFamily="34" charset="0"/>
              </a:rPr>
              <a:t>    </a:t>
            </a:r>
            <a:endParaRPr kumimoji="0" lang="en-US" altLang="ko-KR" sz="1200" b="1" dirty="0">
              <a:solidFill>
                <a:schemeClr val="tx1">
                  <a:lumMod val="75000"/>
                  <a:lumOff val="25000"/>
                </a:schemeClr>
              </a:solidFill>
              <a:latin typeface="Arial" pitchFamily="34" charset="0"/>
              <a:cs typeface="Arial" pitchFamily="34" charset="0"/>
            </a:endParaRPr>
          </a:p>
        </p:txBody>
      </p:sp>
      <p:sp>
        <p:nvSpPr>
          <p:cNvPr id="5" name="TextBox 1"/>
          <p:cNvSpPr txBox="1">
            <a:spLocks noChangeArrowheads="1"/>
          </p:cNvSpPr>
          <p:nvPr/>
        </p:nvSpPr>
        <p:spPr bwMode="auto">
          <a:xfrm>
            <a:off x="3995936" y="2931790"/>
            <a:ext cx="4860032" cy="1077218"/>
          </a:xfrm>
          <a:prstGeom prst="rect">
            <a:avLst/>
          </a:prstGeom>
          <a:noFill/>
          <a:ln w="9525">
            <a:noFill/>
            <a:miter lim="800000"/>
            <a:headEnd/>
            <a:tailEnd/>
          </a:ln>
        </p:spPr>
        <p:txBody>
          <a:bodyPr wrap="square">
            <a:spAutoFit/>
          </a:bodyPr>
          <a:lstStyle/>
          <a:p>
            <a:pPr algn="r"/>
            <a:r>
              <a:rPr lang="en-US" altLang="ko-KR" sz="3200" b="1" dirty="0" smtClean="0">
                <a:solidFill>
                  <a:schemeClr val="tx1">
                    <a:lumMod val="75000"/>
                    <a:lumOff val="25000"/>
                  </a:schemeClr>
                </a:solidFill>
                <a:latin typeface="Arial" pitchFamily="34" charset="0"/>
                <a:ea typeface="맑은 고딕" pitchFamily="50" charset="-127"/>
                <a:cs typeface="Arial" pitchFamily="34" charset="0"/>
              </a:rPr>
              <a:t>Answer the following  on the handout</a:t>
            </a:r>
            <a:endParaRPr lang="en-US" altLang="ko-KR" sz="3200" b="1" dirty="0" smtClean="0">
              <a:solidFill>
                <a:schemeClr val="tx1">
                  <a:lumMod val="75000"/>
                  <a:lumOff val="25000"/>
                </a:schemeClr>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dirty="0" smtClean="0"/>
              <a:t>Review for Mock</a:t>
            </a:r>
            <a:endParaRPr lang="en-US" dirty="0"/>
          </a:p>
        </p:txBody>
      </p:sp>
      <p:sp>
        <p:nvSpPr>
          <p:cNvPr id="6" name="TextBox 5"/>
          <p:cNvSpPr txBox="1"/>
          <p:nvPr/>
        </p:nvSpPr>
        <p:spPr>
          <a:xfrm>
            <a:off x="107504" y="1923678"/>
            <a:ext cx="8784976" cy="1815882"/>
          </a:xfrm>
          <a:prstGeom prst="rect">
            <a:avLst/>
          </a:prstGeom>
          <a:noFill/>
        </p:spPr>
        <p:txBody>
          <a:bodyPr wrap="square">
            <a:spAutoFit/>
          </a:bodyPr>
          <a:lstStyle/>
          <a:p>
            <a:pPr algn="r" fontAlgn="auto">
              <a:spcBef>
                <a:spcPts val="0"/>
              </a:spcBef>
              <a:spcAft>
                <a:spcPts val="0"/>
              </a:spcAft>
              <a:defRPr/>
            </a:pPr>
            <a:r>
              <a:rPr lang="en-US" sz="2800" dirty="0"/>
              <a:t>Identify one biome that is characterized by soil that is rich in humus. Describe how humus originated in the soils of this biome, and TWO ways that </a:t>
            </a:r>
            <a:r>
              <a:rPr lang="en-US" sz="2800" dirty="0" smtClean="0"/>
              <a:t>humus   improves </a:t>
            </a:r>
            <a:r>
              <a:rPr lang="en-US" sz="2800" dirty="0"/>
              <a:t>soil conditions for plant growth.</a:t>
            </a:r>
            <a:r>
              <a:rPr kumimoji="0" lang="en-US" altLang="ko-KR" sz="2800" b="1" dirty="0" smtClean="0">
                <a:solidFill>
                  <a:schemeClr val="tx1">
                    <a:lumMod val="75000"/>
                    <a:lumOff val="25000"/>
                  </a:schemeClr>
                </a:solidFill>
                <a:latin typeface="Arial" pitchFamily="34" charset="0"/>
                <a:cs typeface="Arial" pitchFamily="34" charset="0"/>
              </a:rPr>
              <a:t>    </a:t>
            </a:r>
            <a:endParaRPr kumimoji="0" lang="en-US" altLang="ko-KR" sz="28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0905944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smtClean="0"/>
              <a:t>Answer</a:t>
            </a:r>
            <a:endParaRPr lang="ko-KR" altLang="en-US" dirty="0"/>
          </a:p>
        </p:txBody>
      </p:sp>
      <p:sp>
        <p:nvSpPr>
          <p:cNvPr id="5" name="Content Placeholder 4"/>
          <p:cNvSpPr>
            <a:spLocks noGrp="1"/>
          </p:cNvSpPr>
          <p:nvPr>
            <p:ph idx="10"/>
          </p:nvPr>
        </p:nvSpPr>
        <p:spPr>
          <a:xfrm>
            <a:off x="1691680" y="987574"/>
            <a:ext cx="7272808" cy="2995737"/>
          </a:xfrm>
        </p:spPr>
        <p:txBody>
          <a:bodyPr/>
          <a:lstStyle/>
          <a:p>
            <a:r>
              <a:rPr lang="en-US" sz="2800" dirty="0"/>
              <a:t>Deciduous forest: tropical/seasonal </a:t>
            </a:r>
            <a:r>
              <a:rPr lang="en-US" sz="2800" dirty="0" smtClean="0"/>
              <a:t>and   </a:t>
            </a:r>
            <a:r>
              <a:rPr lang="en-US" sz="2800" dirty="0"/>
              <a:t>temperate. Humus originated here </a:t>
            </a:r>
            <a:r>
              <a:rPr lang="en-US" sz="2800" dirty="0" smtClean="0"/>
              <a:t>b/c </a:t>
            </a:r>
            <a:r>
              <a:rPr lang="en-US" sz="2800" dirty="0"/>
              <a:t>of plant &amp;</a:t>
            </a:r>
            <a:r>
              <a:rPr lang="en-US" sz="2800" dirty="0" smtClean="0"/>
              <a:t> </a:t>
            </a:r>
            <a:r>
              <a:rPr lang="en-US" sz="2800" dirty="0"/>
              <a:t>animal materials decomposition. Humus improves soil conditions </a:t>
            </a:r>
            <a:r>
              <a:rPr lang="en-US" sz="2800" dirty="0" smtClean="0"/>
              <a:t>by</a:t>
            </a:r>
          </a:p>
          <a:p>
            <a:r>
              <a:rPr lang="en-US" sz="2800" dirty="0" smtClean="0"/>
              <a:t>providing </a:t>
            </a:r>
            <a:r>
              <a:rPr lang="en-US" sz="2800" dirty="0"/>
              <a:t>nutrients/fertility for plants and soil organisms and helps topsoil hold </a:t>
            </a:r>
            <a:endParaRPr lang="en-US" sz="2800" dirty="0" smtClean="0"/>
          </a:p>
          <a:p>
            <a:r>
              <a:rPr lang="en-US" sz="2800" dirty="0" smtClean="0"/>
              <a:t>water</a:t>
            </a:r>
            <a:r>
              <a:rPr lang="en-US" sz="2800" dirty="0"/>
              <a:t>.</a:t>
            </a:r>
            <a:endParaRPr lang="ko-KR" altLang="en-US" sz="2800" dirty="0">
              <a:latin typeface="Arial" pitchFamily="34" charset="0"/>
              <a:cs typeface="Arial" pitchFamily="34" charset="0"/>
            </a:endParaRPr>
          </a:p>
        </p:txBody>
      </p:sp>
    </p:spTree>
    <p:extLst>
      <p:ext uri="{BB962C8B-B14F-4D97-AF65-F5344CB8AC3E}">
        <p14:creationId xmlns:p14="http://schemas.microsoft.com/office/powerpoint/2010/main" val="9791076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121</Words>
  <Application>Microsoft Office PowerPoint</Application>
  <PresentationFormat>On-screen Show (16:9)</PresentationFormat>
  <Paragraphs>8</Paragraphs>
  <Slides>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맑은 고딕</vt:lpstr>
      <vt:lpstr>Arial</vt:lpstr>
      <vt:lpstr>Calibri</vt:lpstr>
      <vt:lpstr>Office Theme</vt:lpstr>
      <vt:lpstr>Custom Design</vt:lpstr>
      <vt:lpstr>PowerPoint Presentation</vt:lpstr>
      <vt:lpstr> Review for Mock</vt:lpstr>
      <vt:lpstr>Answer</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COLLIER, RANDI</cp:lastModifiedBy>
  <cp:revision>25</cp:revision>
  <dcterms:created xsi:type="dcterms:W3CDTF">2014-04-01T16:27:38Z</dcterms:created>
  <dcterms:modified xsi:type="dcterms:W3CDTF">2018-04-02T18:43:16Z</dcterms:modified>
</cp:coreProperties>
</file>