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78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5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3" y="12040"/>
            <a:ext cx="10925833" cy="5165066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1"/>
            <a:ext cx="10500941" cy="5165066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7" y="-661"/>
            <a:ext cx="2167467" cy="5176309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10800000" flipH="1">
            <a:off x="-524934" y="132"/>
            <a:ext cx="1403435" cy="5176309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082040" y="2423160"/>
            <a:ext cx="7035900" cy="694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836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63576" algn="l" rtl="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marL="640080" lvl="1" indent="-178308" algn="l" rtl="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marL="914400" lvl="2" indent="-132080" algn="l" rtl="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marL="1124712" lvl="3" indent="-148844" algn="l" rtl="0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marL="1325880" lvl="4" indent="-156464" algn="l" rtl="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marL="1517904" lvl="5" indent="-167639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marL="1719072" lvl="6" indent="-165608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marL="1920240" lvl="7" indent="-163575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marL="2121408" lvl="8" indent="-161543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clipArt" idx="2"/>
          </p:nvPr>
        </p:nvSpPr>
        <p:spPr>
          <a:xfrm>
            <a:off x="4648200" y="1200150"/>
            <a:ext cx="4038600" cy="339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209800" y="285750"/>
            <a:ext cx="69342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838200" y="142875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63576" algn="l" rtl="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marL="640080" lvl="1" indent="-178308" algn="l" rtl="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marL="914400" lvl="2" indent="-132080" algn="l" rtl="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marL="1124712" lvl="3" indent="-148844" algn="l" rtl="0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marL="1325880" lvl="4" indent="-156464" algn="l" rtl="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marL="1517904" lvl="5" indent="-167639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marL="1719072" lvl="6" indent="-165608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marL="1920240" lvl="7" indent="-163575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marL="2121408" lvl="8" indent="-161543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800600" y="142875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63576" algn="l" rtl="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marL="640080" lvl="1" indent="-178308" algn="l" rtl="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marL="914400" lvl="2" indent="-132080" algn="l" rtl="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marL="1124712" lvl="3" indent="-148844" algn="l" rtl="0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marL="1325880" lvl="4" indent="-156464" algn="l" rtl="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marL="1517904" lvl="5" indent="-167639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marL="1719072" lvl="6" indent="-165608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marL="1920240" lvl="7" indent="-163575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marL="2121408" lvl="8" indent="-161543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838200" y="142875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63576" algn="l" rtl="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marL="640080" lvl="1" indent="-178308" algn="l" rtl="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marL="914400" lvl="2" indent="-132080" algn="l" rtl="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marL="1124712" lvl="3" indent="-148844" algn="l" rtl="0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marL="1325880" lvl="4" indent="-156464" algn="l" rtl="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marL="1517904" lvl="5" indent="-167639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marL="1719072" lvl="6" indent="-165608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marL="1920240" lvl="7" indent="-163575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marL="2121408" lvl="8" indent="-161543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800600" y="142875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63576" algn="l" rtl="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marL="640080" lvl="1" indent="-178308" algn="l" rtl="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marL="914400" lvl="2" indent="-132080" algn="l" rtl="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marL="1124712" lvl="3" indent="-148844" algn="l" rtl="0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marL="1325880" lvl="4" indent="-156464" algn="l" rtl="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marL="1517904" lvl="5" indent="-167639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marL="1719072" lvl="6" indent="-165608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marL="1920240" lvl="7" indent="-163575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marL="2121408" lvl="8" indent="-161543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4800600" y="302895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63576" algn="l" rtl="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marL="640080" lvl="1" indent="-178308" algn="l" rtl="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marL="914400" lvl="2" indent="-132080" algn="l" rtl="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marL="1124712" lvl="3" indent="-148844" algn="l" rtl="0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marL="1325880" lvl="4" indent="-156464" algn="l" rtl="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marL="1517904" lvl="5" indent="-167639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marL="1719072" lvl="6" indent="-165608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marL="1920240" lvl="7" indent="-163575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marL="2121408" lvl="8" indent="-161543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838200" y="142875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63576" algn="l" rtl="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marL="640080" lvl="1" indent="-178308" algn="l" rtl="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marL="914400" lvl="2" indent="-132080" algn="l" rtl="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marL="1124712" lvl="3" indent="-148844" algn="l" rtl="0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marL="1325880" lvl="4" indent="-156464" algn="l" rtl="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marL="1517904" lvl="5" indent="-167639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marL="1719072" lvl="6" indent="-165608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marL="1920240" lvl="7" indent="-163575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marL="2121408" lvl="8" indent="-161543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800600" y="142875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63576" algn="l" rtl="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marL="640080" lvl="1" indent="-178308" algn="l" rtl="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marL="914400" lvl="2" indent="-132080" algn="l" rtl="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marL="1124712" lvl="3" indent="-148844" algn="l" rtl="0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marL="1325880" lvl="4" indent="-156464" algn="l" rtl="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marL="1517904" lvl="5" indent="-167639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marL="1719072" lvl="6" indent="-165608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marL="1920240" lvl="7" indent="-163575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marL="2121408" lvl="8" indent="-161543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3"/>
          </p:nvPr>
        </p:nvSpPr>
        <p:spPr>
          <a:xfrm>
            <a:off x="838200" y="302895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63576" algn="l" rtl="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marL="640080" lvl="1" indent="-178308" algn="l" rtl="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marL="914400" lvl="2" indent="-132080" algn="l" rtl="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marL="1124712" lvl="3" indent="-148844" algn="l" rtl="0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marL="1325880" lvl="4" indent="-156464" algn="l" rtl="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marL="1517904" lvl="5" indent="-167639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marL="1719072" lvl="6" indent="-165608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marL="1920240" lvl="7" indent="-163575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marL="2121408" lvl="8" indent="-161543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4"/>
          </p:nvPr>
        </p:nvSpPr>
        <p:spPr>
          <a:xfrm>
            <a:off x="4800600" y="302895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63576" algn="l" rtl="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marL="640080" lvl="1" indent="-178308" algn="l" rtl="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marL="914400" lvl="2" indent="-132080" algn="l" rtl="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marL="1124712" lvl="3" indent="-148844" algn="l" rtl="0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marL="1325880" lvl="4" indent="-156464" algn="l" rtl="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marL="1517904" lvl="5" indent="-167639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marL="1719072" lvl="6" indent="-165608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marL="1920240" lvl="7" indent="-163575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marL="2121408" lvl="8" indent="-161543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68288" y="135731"/>
            <a:ext cx="8685212" cy="402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lvl="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lvl="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lvl="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92088" y="1685925"/>
            <a:ext cx="4318000" cy="2024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342900" lvl="0" indent="-1651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6600"/>
              </a:buClr>
              <a:buFont typeface="Times New Roman"/>
              <a:buChar char="•"/>
              <a:defRPr/>
            </a:lvl1pPr>
            <a:lvl2pPr marL="742950" lvl="1" indent="-10795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-"/>
              <a:defRPr/>
            </a:lvl2pPr>
            <a:lvl3pPr marL="1143000" lvl="2" indent="-508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-"/>
              <a:defRPr/>
            </a:lvl3pPr>
            <a:lvl4pPr marL="1600200" lvl="3" indent="-508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-"/>
              <a:defRPr/>
            </a:lvl4pPr>
            <a:lvl5pPr marL="2057400" lvl="4" indent="-508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-"/>
              <a:defRPr/>
            </a:lvl5pPr>
            <a:lvl6pPr marL="2514600" lvl="5" indent="-508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-"/>
              <a:defRPr/>
            </a:lvl6pPr>
            <a:lvl7pPr marL="2971800" lvl="6" indent="-508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-"/>
              <a:defRPr/>
            </a:lvl7pPr>
            <a:lvl8pPr marL="3429000" lvl="7" indent="-508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-"/>
              <a:defRPr/>
            </a:lvl8pPr>
            <a:lvl9pPr marL="3886200" lvl="8" indent="-508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rot="10800000" flipH="1">
            <a:off x="-348182" y="-16425"/>
            <a:ext cx="1723520" cy="5159925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44243"/>
            <a:ext cx="8229600" cy="363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 rot="10800000" flipH="1">
            <a:off x="-1118653" y="775"/>
            <a:ext cx="3100651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10800000">
            <a:off x="8088847" y="-9550"/>
            <a:ext cx="1100668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rot="10800000" flipH="1">
            <a:off x="-348182" y="-16425"/>
            <a:ext cx="1723520" cy="5159925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 flipH="1">
            <a:off x="-1118653" y="775"/>
            <a:ext cx="3100651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10800000">
            <a:off x="8088847" y="-9550"/>
            <a:ext cx="1100668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44243"/>
            <a:ext cx="4038600" cy="363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14285"/>
              <a:defRPr sz="2800"/>
            </a:lvl1pPr>
            <a:lvl2pPr lvl="1">
              <a:spcBef>
                <a:spcPts val="0"/>
              </a:spcBef>
              <a:buSzPct val="116666"/>
              <a:defRPr sz="2400"/>
            </a:lvl2pPr>
            <a:lvl3pPr lvl="2">
              <a:spcBef>
                <a:spcPts val="0"/>
              </a:spcBef>
              <a:buSzPct val="120000"/>
              <a:defRPr sz="2000"/>
            </a:lvl3pPr>
            <a:lvl4pPr lvl="3">
              <a:spcBef>
                <a:spcPts val="0"/>
              </a:spcBef>
              <a:buSzPct val="111111"/>
              <a:defRPr sz="1800"/>
            </a:lvl4pPr>
            <a:lvl5pPr lvl="4">
              <a:spcBef>
                <a:spcPts val="0"/>
              </a:spcBef>
              <a:buSzPct val="111111"/>
              <a:defRPr sz="1800"/>
            </a:lvl5pPr>
            <a:lvl6pPr lvl="5">
              <a:spcBef>
                <a:spcPts val="0"/>
              </a:spcBef>
              <a:buSzPct val="111111"/>
              <a:defRPr sz="1800"/>
            </a:lvl6pPr>
            <a:lvl7pPr lvl="6">
              <a:spcBef>
                <a:spcPts val="0"/>
              </a:spcBef>
              <a:buSzPct val="111111"/>
              <a:defRPr sz="1800"/>
            </a:lvl7pPr>
            <a:lvl8pPr lvl="7">
              <a:spcBef>
                <a:spcPts val="0"/>
              </a:spcBef>
              <a:buSzPct val="111111"/>
              <a:defRPr sz="1800"/>
            </a:lvl8pPr>
            <a:lvl9pPr lvl="8">
              <a:spcBef>
                <a:spcPts val="0"/>
              </a:spcBef>
              <a:buSzPct val="111111"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48200" y="1244243"/>
            <a:ext cx="4038600" cy="363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14285"/>
              <a:defRPr sz="2800"/>
            </a:lvl1pPr>
            <a:lvl2pPr lvl="1">
              <a:spcBef>
                <a:spcPts val="0"/>
              </a:spcBef>
              <a:buSzPct val="116666"/>
              <a:defRPr sz="2400"/>
            </a:lvl2pPr>
            <a:lvl3pPr lvl="2">
              <a:spcBef>
                <a:spcPts val="0"/>
              </a:spcBef>
              <a:buSzPct val="120000"/>
              <a:defRPr sz="2000"/>
            </a:lvl3pPr>
            <a:lvl4pPr lvl="3">
              <a:spcBef>
                <a:spcPts val="0"/>
              </a:spcBef>
              <a:buSzPct val="111111"/>
              <a:defRPr sz="1800"/>
            </a:lvl4pPr>
            <a:lvl5pPr lvl="4">
              <a:spcBef>
                <a:spcPts val="0"/>
              </a:spcBef>
              <a:buSzPct val="111111"/>
              <a:defRPr sz="1800"/>
            </a:lvl5pPr>
            <a:lvl6pPr lvl="5">
              <a:spcBef>
                <a:spcPts val="0"/>
              </a:spcBef>
              <a:buSzPct val="111111"/>
              <a:defRPr sz="1800"/>
            </a:lvl6pPr>
            <a:lvl7pPr lvl="6">
              <a:spcBef>
                <a:spcPts val="0"/>
              </a:spcBef>
              <a:buSzPct val="111111"/>
              <a:defRPr sz="1800"/>
            </a:lvl7pPr>
            <a:lvl8pPr lvl="7">
              <a:spcBef>
                <a:spcPts val="0"/>
              </a:spcBef>
              <a:buSzPct val="111111"/>
              <a:defRPr sz="1800"/>
            </a:lvl8pPr>
            <a:lvl9pPr lvl="8">
              <a:spcBef>
                <a:spcPts val="0"/>
              </a:spcBef>
              <a:buSzPct val="111111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 rot="10800000" flipH="1">
            <a:off x="-348182" y="-16425"/>
            <a:ext cx="1723520" cy="5159925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 rot="10800000" flipH="1">
            <a:off x="-1118653" y="775"/>
            <a:ext cx="3100651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rot="10800000">
            <a:off x="8088847" y="-9550"/>
            <a:ext cx="1100668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Shape 35"/>
          <p:cNvGrpSpPr/>
          <p:nvPr/>
        </p:nvGrpSpPr>
        <p:grpSpPr>
          <a:xfrm>
            <a:off x="-6264" y="3700040"/>
            <a:ext cx="9150267" cy="2325488"/>
            <a:chOff x="-6264" y="4933387"/>
            <a:chExt cx="9150267" cy="3100651"/>
          </a:xfrm>
        </p:grpSpPr>
        <p:sp>
          <p:nvSpPr>
            <p:cNvPr id="36" name="Shape 36"/>
            <p:cNvSpPr/>
            <p:nvPr/>
          </p:nvSpPr>
          <p:spPr>
            <a:xfrm>
              <a:off x="-8" y="5537200"/>
              <a:ext cx="9144009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rot="5400000" flipH="1">
              <a:off x="3018543" y="1908579"/>
              <a:ext cx="3100651" cy="9150267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-8" y="5740400"/>
              <a:ext cx="9144011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6480" y="205222"/>
            <a:ext cx="8218080" cy="853290"/>
          </a:xfrm>
          <a:prstGeom prst="rect">
            <a:avLst/>
          </a:prstGeom>
          <a:noFill/>
          <a:ln>
            <a:noFill/>
          </a:ln>
        </p:spPr>
        <p:txBody>
          <a:bodyPr wrap="square" lIns="76025" tIns="76025" rIns="76025" bIns="76025" anchor="ctr" anchorCtr="0"/>
          <a:lstStyle>
            <a:lvl1pPr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1pPr>
            <a:lvl2pPr lvl="1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2pPr>
            <a:lvl3pPr lvl="2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3pPr>
            <a:lvl4pPr lvl="3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4pPr>
            <a:lvl5pPr lvl="4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5pPr>
            <a:lvl6pPr marL="381000" lvl="5" algn="l" rtl="0">
              <a:spcBef>
                <a:spcPts val="0"/>
              </a:spcBef>
              <a:spcAft>
                <a:spcPts val="0"/>
              </a:spcAft>
              <a:buSzPct val="100000"/>
              <a:defRPr sz="1200"/>
            </a:lvl6pPr>
            <a:lvl7pPr marL="762000" lvl="6" algn="l" rtl="0">
              <a:spcBef>
                <a:spcPts val="0"/>
              </a:spcBef>
              <a:spcAft>
                <a:spcPts val="0"/>
              </a:spcAft>
              <a:buSzPct val="100000"/>
              <a:defRPr sz="1200"/>
            </a:lvl7pPr>
            <a:lvl8pPr marL="1143000" lvl="7" algn="l" rtl="0">
              <a:spcBef>
                <a:spcPts val="0"/>
              </a:spcBef>
              <a:spcAft>
                <a:spcPts val="0"/>
              </a:spcAft>
              <a:buSzPct val="100000"/>
              <a:defRPr sz="1200"/>
            </a:lvl8pPr>
            <a:lvl9pPr marL="1524000" lvl="8" algn="l" rtl="0">
              <a:spcBef>
                <a:spcPts val="0"/>
              </a:spcBef>
              <a:spcAft>
                <a:spcPts val="0"/>
              </a:spcAft>
              <a:buSzPct val="100000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6480" y="1203246"/>
            <a:ext cx="8218080" cy="3393716"/>
          </a:xfrm>
          <a:prstGeom prst="rect">
            <a:avLst/>
          </a:prstGeom>
          <a:noFill/>
          <a:ln>
            <a:noFill/>
          </a:ln>
        </p:spPr>
        <p:txBody>
          <a:bodyPr wrap="square" lIns="76025" tIns="76025" rIns="76025" bIns="76025" anchor="t" anchorCtr="0"/>
          <a:lstStyle>
            <a:lvl1pPr marL="355600" lvl="0" indent="-190500" algn="l" rtl="0">
              <a:lnSpc>
                <a:spcPct val="7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1pPr>
            <a:lvl2pPr marL="711200" lvl="1" indent="-139700" algn="l" rtl="0">
              <a:lnSpc>
                <a:spcPct val="75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/>
              <a:buChar char="−"/>
              <a:defRPr sz="1200"/>
            </a:lvl2pPr>
            <a:lvl3pPr marL="1066800" lvl="2" indent="-127000" algn="l" rtl="0">
              <a:lnSpc>
                <a:spcPct val="75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3pPr>
            <a:lvl4pPr marL="1422400" lvl="3" indent="-88900" algn="l" rtl="0">
              <a:lnSpc>
                <a:spcPct val="7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Arial"/>
              <a:buChar char="−"/>
              <a:defRPr sz="1200"/>
            </a:lvl4pPr>
            <a:lvl5pPr marL="1790700" lvl="4" indent="-1397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5pPr>
            <a:lvl6pPr marL="2171700" lvl="5" indent="-1397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6pPr>
            <a:lvl7pPr marL="2552700" lvl="6" indent="-1397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7pPr>
            <a:lvl8pPr marL="2921000" lvl="7" indent="-1270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8pPr>
            <a:lvl9pPr marL="3302000" lvl="8" indent="-1270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6480" y="205222"/>
            <a:ext cx="8228160" cy="857610"/>
          </a:xfrm>
          <a:prstGeom prst="rect">
            <a:avLst/>
          </a:prstGeom>
          <a:noFill/>
          <a:ln>
            <a:noFill/>
          </a:ln>
        </p:spPr>
        <p:txBody>
          <a:bodyPr wrap="square" lIns="76025" tIns="76025" rIns="76025" bIns="76025" anchor="ctr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5pPr>
            <a:lvl6pPr marL="1282700" lvl="5" indent="-1905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6pPr>
            <a:lvl7pPr marL="1663700" lvl="6" indent="-1905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7pPr>
            <a:lvl8pPr marL="2032000" lvl="7" indent="-1778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8pPr>
            <a:lvl9pPr marL="2413000" lvl="8" indent="-1778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836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clipArt" idx="2"/>
          </p:nvPr>
        </p:nvSpPr>
        <p:spPr>
          <a:xfrm>
            <a:off x="457200" y="1200150"/>
            <a:ext cx="4038600" cy="3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648200" y="1200150"/>
            <a:ext cx="4038600" cy="339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63576" algn="l" rtl="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marL="640080" lvl="1" indent="-178308" algn="l" rtl="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marL="914400" lvl="2" indent="-132080" algn="l" rtl="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marL="1124712" lvl="3" indent="-148844" algn="l" rtl="0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marL="1325880" lvl="4" indent="-156464" algn="l" rtl="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marL="1517904" lvl="5" indent="-167639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marL="1719072" lvl="6" indent="-165608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marL="1920240" lvl="7" indent="-163575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marL="2121408" lvl="8" indent="-161543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wave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buChar char="○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buChar char="■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1771009"/>
            <a:ext cx="8229600" cy="994200"/>
          </a:xfrm>
        </p:spPr>
        <p:txBody>
          <a:bodyPr/>
          <a:lstStyle/>
          <a:p>
            <a:pPr algn="ctr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Day 6:  Invasive Species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375" y="171450"/>
            <a:ext cx="5129594" cy="4840165"/>
          </a:xfrm>
          <a:prstGeom prst="rect">
            <a:avLst/>
          </a:prstGeom>
          <a:blipFill dpi="0" rotWithShape="1">
            <a:blip r:embed="rId3">
              <a:alphaModFix amt="82000"/>
            </a:blip>
            <a:srcRect/>
            <a:stretch>
              <a:fillRect/>
            </a:stretch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756139" y="68604"/>
            <a:ext cx="8223738" cy="10780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Habitat alteration causes biodiversity loss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63374" y="386862"/>
            <a:ext cx="8816503" cy="4727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342900" marR="0" lvl="0" indent="-31750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lang="en" sz="2800" b="1" i="0" u="none" strike="noStrike" cap="none" dirty="0">
                <a:solidFill>
                  <a:srgbClr val="00B050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The greatest cause of biodiversity loss</a:t>
            </a:r>
          </a:p>
          <a:p>
            <a:pPr marL="342900" marR="0" lvl="0" indent="-317500" algn="r" rtl="0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lang="en" sz="2800" b="1" i="0" u="none" strike="noStrike" cap="none" dirty="0">
                <a:solidFill>
                  <a:srgbClr val="00B050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Habitats are destroyed, fragmented, and degraded</a:t>
            </a:r>
          </a:p>
          <a:p>
            <a:pPr marL="742950" marR="0" lvl="1" indent="-260350" algn="r" rtl="0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lang="en" sz="2800" b="1" i="0" u="none" strike="noStrike" cap="none" dirty="0">
                <a:solidFill>
                  <a:srgbClr val="00B050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Farming simplifies communities</a:t>
            </a:r>
          </a:p>
          <a:p>
            <a:pPr marL="742950" marR="0" lvl="1" indent="-260350" algn="r" rtl="0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lang="en" sz="2800" b="1" i="0" u="none" strike="noStrike" cap="none" dirty="0">
                <a:solidFill>
                  <a:srgbClr val="00B050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Grazing modifies grassland structure and composition </a:t>
            </a:r>
          </a:p>
          <a:p>
            <a:pPr marL="742950" marR="0" lvl="1" indent="-260350" algn="r" rtl="0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lang="en" sz="2800" b="1" i="0" u="none" strike="noStrike" cap="none" dirty="0">
                <a:solidFill>
                  <a:srgbClr val="00B050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Clearing forests removes resources organisms need </a:t>
            </a:r>
          </a:p>
          <a:p>
            <a:pPr marL="742950" marR="0" lvl="1" indent="-260350" algn="r" rtl="0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lang="en" sz="2800" b="1" i="0" u="none" strike="noStrike" cap="none" dirty="0">
                <a:solidFill>
                  <a:srgbClr val="00B050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Hydroelectric dams turn rivers into reservoirs</a:t>
            </a:r>
          </a:p>
          <a:p>
            <a:pPr marL="742950" marR="0" lvl="1" indent="-260350" algn="r" rtl="0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lang="en" sz="2800" b="1" i="0" u="none" strike="noStrike" cap="none" dirty="0">
                <a:solidFill>
                  <a:srgbClr val="00B050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Suburban sprawl replaces natural communities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7772400" cy="4024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2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Habitat fragmentation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81000" y="707231"/>
            <a:ext cx="4419600" cy="414099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lang="en" sz="2800" b="1" i="0" u="none" strike="noStrike" cap="none" dirty="0">
                <a:solidFill>
                  <a:schemeClr val="dk1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Habitat fragmentation </a:t>
            </a:r>
            <a:r>
              <a:rPr lang="en" sz="2800" b="0" i="0" u="none" strike="noStrike" cap="none" dirty="0">
                <a:solidFill>
                  <a:schemeClr val="dk1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= </a:t>
            </a:r>
            <a:r>
              <a:rPr lang="en" sz="2800" dirty="0">
                <a:solidFill>
                  <a:schemeClr val="dk1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Continuous habitats are broken into patches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Farming, roads, logging, etc.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Species needing that habitat disappear</a:t>
            </a:r>
          </a:p>
        </p:txBody>
      </p:sp>
      <p:pic>
        <p:nvPicPr>
          <p:cNvPr id="91" name="Shape 91" descr="SBS_4e_Figure_11_13_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1955" y="0"/>
            <a:ext cx="3681046" cy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4693" y="84450"/>
            <a:ext cx="7420708" cy="4927165"/>
          </a:xfrm>
          <a:prstGeom prst="rect">
            <a:avLst/>
          </a:prstGeom>
          <a:blipFill dpi="0" rotWithShape="1">
            <a:blip r:embed="rId3">
              <a:alphaModFix amt="73000"/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26525" y="84450"/>
            <a:ext cx="8153400" cy="4023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200" b="1" i="0" u="none" strike="noStrike" cap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Overharvesting causes biodiversity loss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" y="826476"/>
            <a:ext cx="9355014" cy="41851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Vulnerable species: </a:t>
            </a:r>
            <a:r>
              <a:rPr lang="en" sz="2800" dirty="0">
                <a:solidFill>
                  <a:schemeClr val="dk1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are large or provide food</a:t>
            </a:r>
            <a:r>
              <a:rPr lang="en" sz="2800" b="0" i="0" u="none" strike="noStrike" cap="none" dirty="0">
                <a:solidFill>
                  <a:schemeClr val="dk1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 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Large, few in number, long-lived, and have few young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The Siberian tiger &amp; </a:t>
            </a:r>
            <a:r>
              <a:rPr lang="en" sz="2800" dirty="0">
                <a:solidFill>
                  <a:schemeClr val="dk1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rhinos are</a:t>
            </a:r>
            <a:r>
              <a:rPr lang="en" sz="2800" b="0" i="0" u="none" strike="noStrike" cap="none" dirty="0">
                <a:solidFill>
                  <a:schemeClr val="dk1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 hunted without rules and regulations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Powerful economic incentives increase poaching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Many other species are affected  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Whales, sharks, gorillas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The oceans contain only 10% of the large animals they once did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81000" y="143528"/>
            <a:ext cx="8077200" cy="36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2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Climate change causes biodiversity loss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81000" y="740569"/>
            <a:ext cx="8382000" cy="39921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Emission of greenhouse gases warms temperatures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lang="en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Modifying global weather patterns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frequency of extreme weather events increases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lang="en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Droughts, flood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s, </a:t>
            </a:r>
            <a:r>
              <a:rPr lang="en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etc.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stress forces organisms to shift their geographic ranges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lang="en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animals and plants will not be able to adapt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lang="en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20–30% of species are at increased risk of extinction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30902"/>
            <a:ext cx="8305800" cy="3935107"/>
          </a:xfrm>
          <a:prstGeom prst="rect">
            <a:avLst/>
          </a:prstGeom>
          <a:blipFill>
            <a:blip r:embed="rId3">
              <a:alphaModFix amt="73000"/>
            </a:blip>
            <a:stretch>
              <a:fillRect/>
            </a:stretch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610600" cy="4024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2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Warming has been the greatest in the Arctic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3907631"/>
            <a:ext cx="8305800" cy="716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25000"/>
              <a:buFont typeface="Times New Roman"/>
              <a:buNone/>
            </a:pPr>
            <a:r>
              <a:rPr lang="en" sz="28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 of melting ice, polar bears can’t hunt seals, so they were added to the endangered species list in 2008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62902" y="0"/>
            <a:ext cx="4360800" cy="85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Non-native species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21708" y="1279189"/>
            <a:ext cx="8218200" cy="39721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Times New Roman"/>
              <a:buChar char="■"/>
            </a:pPr>
            <a:r>
              <a:rPr lang="en" sz="4400" b="1" dirty="0">
                <a:solidFill>
                  <a:srgbClr val="000000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H</a:t>
            </a:r>
            <a:r>
              <a:rPr lang="en" sz="4400" b="1" i="0" u="none" strike="noStrike" cap="none" dirty="0">
                <a:solidFill>
                  <a:srgbClr val="000000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ave no natural enemies so they can thrive in the new ecosystem and crowd out the native species: Examples</a:t>
            </a:r>
          </a:p>
        </p:txBody>
      </p:sp>
      <p:pic>
        <p:nvPicPr>
          <p:cNvPr id="118" name="Shape 118" descr="fire a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902" y="2144066"/>
            <a:ext cx="48768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 descr="kudz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902" y="387750"/>
            <a:ext cx="4876800" cy="24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1305" y="2470407"/>
            <a:ext cx="30480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8108" y="333307"/>
            <a:ext cx="4360800" cy="32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4169" y="255819"/>
            <a:ext cx="5222631" cy="5143500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Keystone species: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-228600" y="998619"/>
            <a:ext cx="9372600" cy="440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990600" marR="0" lvl="1" indent="-533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9999"/>
              <a:buFont typeface="Times New Roman"/>
              <a:buChar char="■"/>
            </a:pPr>
            <a:r>
              <a:rPr lang="en" sz="2800" b="1" i="0" u="none" strike="noStrike" cap="none" dirty="0">
                <a:solidFill>
                  <a:srgbClr val="000000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Their strong interactions with other species affect the health and survival of these species</a:t>
            </a:r>
          </a:p>
          <a:p>
            <a:pPr marL="1371600" marR="0" lvl="2" indent="-4572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59999"/>
              <a:buFont typeface="Times New Roman"/>
              <a:buChar char="■"/>
            </a:pPr>
            <a:r>
              <a:rPr lang="en" sz="2800" b="1" i="0" u="none" strike="noStrike" cap="none" dirty="0">
                <a:solidFill>
                  <a:srgbClr val="000000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Keystone species:</a:t>
            </a:r>
          </a:p>
          <a:p>
            <a:pPr marL="1752600" marR="0" lvl="3" indent="-3810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59999"/>
              <a:buFont typeface="Times New Roman"/>
              <a:buChar char="■"/>
            </a:pPr>
            <a:r>
              <a:rPr lang="en" sz="2800" b="1" i="0" u="none" strike="noStrike" cap="none" dirty="0">
                <a:solidFill>
                  <a:srgbClr val="000000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Pollinate</a:t>
            </a:r>
          </a:p>
          <a:p>
            <a:pPr marL="1752600" marR="0" lvl="3" indent="-3810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59999"/>
              <a:buFont typeface="Times New Roman"/>
              <a:buChar char="■"/>
            </a:pPr>
            <a:r>
              <a:rPr lang="en" sz="2800" b="1" i="0" u="none" strike="noStrike" cap="none" dirty="0">
                <a:solidFill>
                  <a:srgbClr val="000000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Scatter seeds</a:t>
            </a:r>
          </a:p>
          <a:p>
            <a:pPr marL="1752600" marR="0" lvl="3" indent="-3810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59999"/>
              <a:buFont typeface="Times New Roman"/>
              <a:buChar char="■"/>
            </a:pPr>
            <a:r>
              <a:rPr lang="en" sz="2800" b="1" i="0" u="none" strike="noStrike" cap="none" dirty="0">
                <a:solidFill>
                  <a:srgbClr val="000000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Modify habitats</a:t>
            </a:r>
          </a:p>
          <a:p>
            <a:pPr marL="1752600" marR="0" lvl="3" indent="-3810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59999"/>
              <a:buFont typeface="Times New Roman"/>
              <a:buChar char="■"/>
            </a:pPr>
            <a:r>
              <a:rPr lang="en" sz="2800" b="1" i="0" u="none" strike="noStrike" cap="none" dirty="0">
                <a:solidFill>
                  <a:srgbClr val="000000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Predation to control prey populations</a:t>
            </a:r>
          </a:p>
          <a:p>
            <a:pPr marL="1752600" marR="0" lvl="3" indent="-3810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59999"/>
              <a:buFont typeface="Times New Roman"/>
              <a:buChar char="■"/>
            </a:pPr>
            <a:r>
              <a:rPr lang="en" sz="2800" b="1" i="0" u="none" strike="noStrike" cap="none" dirty="0">
                <a:solidFill>
                  <a:srgbClr val="000000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Help plants get nutrients</a:t>
            </a:r>
          </a:p>
          <a:p>
            <a:pPr marL="1752600" marR="0" lvl="3" indent="-3810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59999"/>
              <a:buFont typeface="Times New Roman"/>
              <a:buChar char="■"/>
            </a:pPr>
            <a:r>
              <a:rPr lang="en" sz="2800" b="1" i="0" u="none" strike="noStrike" cap="none" dirty="0">
                <a:solidFill>
                  <a:srgbClr val="000000"/>
                </a:solidFill>
                <a:latin typeface="MV Boli" panose="02000500030200090000" pitchFamily="2" charset="0"/>
                <a:ea typeface="Times New Roman"/>
                <a:cs typeface="MV Boli" panose="02000500030200090000" pitchFamily="2" charset="0"/>
                <a:sym typeface="Times New Roman"/>
              </a:rPr>
              <a:t>Recycle animal waste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Keystone species:</a:t>
            </a:r>
          </a:p>
        </p:txBody>
      </p:sp>
      <p:pic>
        <p:nvPicPr>
          <p:cNvPr id="135" name="Shape 135" descr="honeyb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9500" y="989400"/>
            <a:ext cx="6285000" cy="41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 descr="seaOtter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007" y="808892"/>
            <a:ext cx="7663607" cy="433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612" y="808892"/>
            <a:ext cx="5000776" cy="461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286</Words>
  <Application>Microsoft Office PowerPoint</Application>
  <PresentationFormat>On-screen Show (16:9)</PresentationFormat>
  <Paragraphs>43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MV Boli</vt:lpstr>
      <vt:lpstr>Questrial</vt:lpstr>
      <vt:lpstr>Times New Roman</vt:lpstr>
      <vt:lpstr>Trebuchet MS</vt:lpstr>
      <vt:lpstr>Wave</vt:lpstr>
      <vt:lpstr>Day 6:  Invasive Species</vt:lpstr>
      <vt:lpstr>Habitat alteration causes biodiversity loss</vt:lpstr>
      <vt:lpstr>Habitat fragmentation</vt:lpstr>
      <vt:lpstr>Overharvesting causes biodiversity loss</vt:lpstr>
      <vt:lpstr>Climate change causes biodiversity loss</vt:lpstr>
      <vt:lpstr>Warming has been the greatest in the Arctic</vt:lpstr>
      <vt:lpstr>Non-native species</vt:lpstr>
      <vt:lpstr>Keystone species:</vt:lpstr>
      <vt:lpstr>Keystone species: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COLLIER, RANDI</cp:lastModifiedBy>
  <cp:revision>3</cp:revision>
  <dcterms:modified xsi:type="dcterms:W3CDTF">2017-12-08T21:23:13Z</dcterms:modified>
</cp:coreProperties>
</file>