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Tahoma"/>
      <p:regular r:id="rId22"/>
      <p:bold r:id="rId23"/>
    </p:embeddedFont>
    <p:embeddedFont>
      <p:font typeface="Questria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Tahoma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Questrial-regular.fntdata"/><Relationship Id="rId12" Type="http://schemas.openxmlformats.org/officeDocument/2006/relationships/slide" Target="slides/slide8.xml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5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3" y="12040"/>
            <a:ext cx="10925833" cy="5165066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1"/>
            <a:ext cx="10500941" cy="5165066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7" y="-661"/>
            <a:ext cx="2167467" cy="5176309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4" y="132"/>
            <a:ext cx="1403435" cy="5176309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53" name="Shape 53"/>
          <p:cNvSpPr/>
          <p:nvPr>
            <p:ph idx="2" type="clipArt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bl">
  <p:cSld name="Title and Tab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2209800" y="2857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8382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8006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, Content, and 2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382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8006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8006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 and 4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8382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006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8382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48006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hart">
  <p:cSld name="Title, Text and Char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68288" y="135731"/>
            <a:ext cx="8685212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92088" y="1685925"/>
            <a:ext cx="4318000" cy="2024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651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6600"/>
              </a:buClr>
              <a:buFont typeface="Times New Roman"/>
              <a:buChar char="•"/>
              <a:defRPr/>
            </a:lvl1pPr>
            <a:lvl2pPr indent="-1079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2pPr>
            <a:lvl3pPr indent="-50800" lvl="2" marL="11430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3pPr>
            <a:lvl4pPr indent="-50800" lvl="3" marL="16002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4pPr>
            <a:lvl5pPr indent="-50800" lvl="4" marL="20574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5pPr>
            <a:lvl6pPr indent="-50800" lvl="5" marL="25146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6pPr>
            <a:lvl7pPr indent="-50800" lvl="6" marL="29718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7pPr>
            <a:lvl8pPr indent="-50800" lvl="7" marL="34290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8pPr>
            <a:lvl9pPr indent="-50800" lvl="8" marL="38862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 rot="10800000">
            <a:off x="-348182" y="-16425"/>
            <a:ext cx="1723520" cy="5159925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/>
          <p:nvPr/>
        </p:nvSpPr>
        <p:spPr>
          <a:xfrm flipH="1" rot="10800000">
            <a:off x="-1118653" y="775"/>
            <a:ext cx="3100651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7" y="-9550"/>
            <a:ext cx="1100668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-348182" y="-16425"/>
            <a:ext cx="1723520" cy="5159925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flipH="1" rot="10800000">
            <a:off x="-1118653" y="775"/>
            <a:ext cx="3100651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7" y="-9550"/>
            <a:ext cx="1100668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44243"/>
            <a:ext cx="4038600" cy="363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14285"/>
              <a:defRPr sz="2800"/>
            </a:lvl1pPr>
            <a:lvl2pPr lvl="1">
              <a:spcBef>
                <a:spcPts val="0"/>
              </a:spcBef>
              <a:buSzPct val="116666"/>
              <a:defRPr sz="2400"/>
            </a:lvl2pPr>
            <a:lvl3pPr lvl="2">
              <a:spcBef>
                <a:spcPts val="0"/>
              </a:spcBef>
              <a:buSzPct val="120000"/>
              <a:defRPr sz="2000"/>
            </a:lvl3pPr>
            <a:lvl4pPr lvl="3">
              <a:spcBef>
                <a:spcPts val="0"/>
              </a:spcBef>
              <a:buSzPct val="111111"/>
              <a:defRPr sz="1800"/>
            </a:lvl4pPr>
            <a:lvl5pPr lvl="4">
              <a:spcBef>
                <a:spcPts val="0"/>
              </a:spcBef>
              <a:buSzPct val="111111"/>
              <a:defRPr sz="1800"/>
            </a:lvl5pPr>
            <a:lvl6pPr lvl="5">
              <a:spcBef>
                <a:spcPts val="0"/>
              </a:spcBef>
              <a:buSzPct val="111111"/>
              <a:defRPr sz="1800"/>
            </a:lvl6pPr>
            <a:lvl7pPr lvl="6">
              <a:spcBef>
                <a:spcPts val="0"/>
              </a:spcBef>
              <a:buSzPct val="111111"/>
              <a:defRPr sz="1800"/>
            </a:lvl7pPr>
            <a:lvl8pPr lvl="7">
              <a:spcBef>
                <a:spcPts val="0"/>
              </a:spcBef>
              <a:buSzPct val="111111"/>
              <a:defRPr sz="1800"/>
            </a:lvl8pPr>
            <a:lvl9pPr lvl="8">
              <a:spcBef>
                <a:spcPts val="0"/>
              </a:spcBef>
              <a:buSzPct val="111111"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14285"/>
              <a:defRPr sz="2800"/>
            </a:lvl1pPr>
            <a:lvl2pPr lvl="1">
              <a:spcBef>
                <a:spcPts val="0"/>
              </a:spcBef>
              <a:buSzPct val="116666"/>
              <a:defRPr sz="2400"/>
            </a:lvl2pPr>
            <a:lvl3pPr lvl="2">
              <a:spcBef>
                <a:spcPts val="0"/>
              </a:spcBef>
              <a:buSzPct val="120000"/>
              <a:defRPr sz="2000"/>
            </a:lvl3pPr>
            <a:lvl4pPr lvl="3">
              <a:spcBef>
                <a:spcPts val="0"/>
              </a:spcBef>
              <a:buSzPct val="111111"/>
              <a:defRPr sz="1800"/>
            </a:lvl4pPr>
            <a:lvl5pPr lvl="4">
              <a:spcBef>
                <a:spcPts val="0"/>
              </a:spcBef>
              <a:buSzPct val="111111"/>
              <a:defRPr sz="1800"/>
            </a:lvl5pPr>
            <a:lvl6pPr lvl="5">
              <a:spcBef>
                <a:spcPts val="0"/>
              </a:spcBef>
              <a:buSzPct val="111111"/>
              <a:defRPr sz="1800"/>
            </a:lvl6pPr>
            <a:lvl7pPr lvl="6">
              <a:spcBef>
                <a:spcPts val="0"/>
              </a:spcBef>
              <a:buSzPct val="111111"/>
              <a:defRPr sz="1800"/>
            </a:lvl7pPr>
            <a:lvl8pPr lvl="7">
              <a:spcBef>
                <a:spcPts val="0"/>
              </a:spcBef>
              <a:buSzPct val="111111"/>
              <a:defRPr sz="1800"/>
            </a:lvl8pPr>
            <a:lvl9pPr lvl="8">
              <a:spcBef>
                <a:spcPts val="0"/>
              </a:spcBef>
              <a:buSzPct val="111111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flipH="1" rot="10800000">
            <a:off x="-348182" y="-16425"/>
            <a:ext cx="1723520" cy="5159925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flipH="1" rot="10800000">
            <a:off x="-1118653" y="775"/>
            <a:ext cx="3100651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7" y="-9550"/>
            <a:ext cx="1100668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36" name="Shape 36"/>
            <p:cNvSpPr/>
            <p:nvPr/>
          </p:nvSpPr>
          <p:spPr>
            <a:xfrm>
              <a:off x="-8" y="5537200"/>
              <a:ext cx="9144009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 rot="5400000">
              <a:off x="3018543" y="1908579"/>
              <a:ext cx="3100651" cy="9150267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8" y="5740400"/>
              <a:ext cx="9144011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6480" y="205222"/>
            <a:ext cx="8218080" cy="853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wrap="square" tIns="76025"/>
          <a:lstStyle>
            <a:lvl1pPr lv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lvl="5" marL="381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lvl="6" marL="762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lvl="7" marL="1143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lvl="8" marL="1524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6480" y="1203246"/>
            <a:ext cx="8218080" cy="339371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wrap="square" tIns="76025"/>
          <a:lstStyle>
            <a:lvl1pPr indent="-190500" lvl="0" marL="355600" rtl="0" algn="l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indent="-139700" lvl="1" marL="711200" rtl="0" algn="l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indent="-127000" lvl="2" marL="1066800" rtl="0" algn="l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indent="-88900" lvl="3" marL="1422400" rtl="0" algn="l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indent="-139700" lvl="4" marL="17907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indent="-139700" lvl="5" marL="21717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indent="-139700" lvl="6" marL="25527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indent="-127000" lvl="7" marL="29210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indent="-127000" lvl="8" marL="33020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6480" y="205222"/>
            <a:ext cx="8228160" cy="857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wrap="square" tIns="76025"/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indent="-190500" lvl="5" marL="12827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indent="-190500" lvl="6" marL="16637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indent="-177800" lvl="7" marL="2032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indent="-177800" lvl="8" marL="2413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clipArtAndTx">
  <p:cSld name="Title, Clip Art and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>
            <p:ph idx="2" type="clipArt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wave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6"/>
            <a:ext cx="8229600" cy="595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Warmup...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44250"/>
            <a:ext cx="4794900" cy="3630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pyramid shows the ecological “rule of 10”.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a. Why are there less living things at high trophic levels?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b. Why is all the energy in one level not available to consumers in the next level?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375" y="801025"/>
            <a:ext cx="36861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87316"/>
            <a:ext cx="10367949" cy="6998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905000" y="285750"/>
            <a:ext cx="6019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Which kind of succession is this?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739775" y="1872854"/>
            <a:ext cx="7562850" cy="391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85800" y="631900"/>
            <a:ext cx="72390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Extinction: </a:t>
            </a:r>
            <a:r>
              <a:rPr b="0" i="0" lang="e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disappearance of an entire species from the face of the Earth.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Extirpation:</a:t>
            </a:r>
            <a:r>
              <a:rPr b="0" i="0" lang="e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disappearance of a particular population from a given area, but not the entire species globally.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Extinction:  </a:t>
            </a:r>
            <a:r>
              <a:rPr b="0" i="0" lang="e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extinction of a large portion of the world’s species in a very short time period due to some extreme and rapid change or catastrophic event.  The Earth has seen five mass extinction events in the past half-billon years.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457200" y="171450"/>
            <a:ext cx="7845425" cy="6855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Species loss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81000" y="171450"/>
            <a:ext cx="7772400" cy="375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3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Earth has had five mass extinctions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42900" y="683925"/>
            <a:ext cx="84582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 has had five </a:t>
            </a:r>
            <a:r>
              <a:rPr b="1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extinctions </a:t>
            </a: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past 440 million years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event eliminated at least 50% of all species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Humans are causing this sixth extinction event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suffer as a result</a:t>
            </a:r>
          </a:p>
        </p:txBody>
      </p:sp>
      <p:pic>
        <p:nvPicPr>
          <p:cNvPr descr="SBS_4e_Figure_11_08_L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0224" y="2506201"/>
            <a:ext cx="3823800" cy="26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268288" y="135731"/>
            <a:ext cx="8685212" cy="406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3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Humans are causing this mass extinction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52400" y="742950"/>
            <a:ext cx="57150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Humans have driven hundreds of species to extinction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Dodo bird, Carolina parakeet, passenger pigeon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Multitudes of others teeter on the brink of extinction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Whooping crane, Kirtland’s warbler, California condor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897563" y="3486150"/>
            <a:ext cx="3094037" cy="1029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1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ivory-billed woodpecker may not be extinct </a:t>
            </a:r>
          </a:p>
        </p:txBody>
      </p:sp>
      <p:pic>
        <p:nvPicPr>
          <p:cNvPr descr="SBS_4e_Figure_11_09_L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014413"/>
            <a:ext cx="3429000" cy="207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04800" y="171450"/>
            <a:ext cx="81534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3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People have hunted species to extinction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76200" y="4514850"/>
            <a:ext cx="8945563" cy="38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1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Extinctions followed human arrival on islands and continents</a:t>
            </a:r>
          </a:p>
        </p:txBody>
      </p:sp>
      <p:pic>
        <p:nvPicPr>
          <p:cNvPr descr="SBS_4e_Figure_11_10_L"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3" y="628650"/>
            <a:ext cx="8548687" cy="3868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76200" y="19050"/>
            <a:ext cx="80010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3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Current extinction rates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203200" y="1079897"/>
            <a:ext cx="8788400" cy="3671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current extinction rate is 100 to 1,000 times greater than the background rate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rate will increase tenfold in future decades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population growth and resource consumption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1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Red List</a:t>
            </a: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species facing high risks of extinction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Mammal species (21%), bird species (12%)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U.S., in the last 500 years, 237 animal and 30 plant species have been confirmed extinct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 numbers are undoubtedly higher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81000" y="171450"/>
            <a:ext cx="83058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Evaluate the primary causes of biodiversity loss.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04800" y="971550"/>
            <a:ext cx="8534400" cy="2850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Habitat alteration is the main cause of current biodiversity loss.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Pollution, overharvesting, and invasive species are also import causes.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 is becoming a major cause.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Amphibians are facing a global crisis, probably from a mix of factors.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6480" y="153916"/>
            <a:ext cx="8218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" sz="32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Biodiversity loss has many causes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09600" y="1138238"/>
            <a:ext cx="7772400" cy="33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Reasons for biodiversity losses are complex and hard to determine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factors interact in causing losses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primary causes of population decline are: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Habitat alteration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Invasive species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Pollution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-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Overharvesting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climate change now is the fifth cause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76600" y="67000"/>
            <a:ext cx="7880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4000" u="none" cap="none" strike="noStrik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Ecological Succession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111787" y="872725"/>
            <a:ext cx="5097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Ecological succession: transition between biotic communities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Primary: no previous </a:t>
            </a: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life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Ex: Newly formed island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Secondary: previously occupied by a</a:t>
            </a:r>
            <a:r>
              <a:rPr lang="en" sz="2400">
                <a:latin typeface="Questrial"/>
                <a:ea typeface="Questrial"/>
                <a:cs typeface="Questrial"/>
                <a:sym typeface="Questrial"/>
              </a:rPr>
              <a:t>n ecosystem</a:t>
            </a:r>
          </a:p>
          <a:p>
            <a:pPr indent="-22860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1" i="0" lang="en" sz="20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Ex: </a:t>
            </a:r>
            <a:r>
              <a:rPr b="1" lang="en" sz="2000">
                <a:latin typeface="Questrial"/>
                <a:ea typeface="Questrial"/>
                <a:cs typeface="Questrial"/>
                <a:sym typeface="Questrial"/>
              </a:rPr>
              <a:t>Large forest fire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Aquatic: transition from pond or lake to terrestrial community</a:t>
            </a:r>
          </a:p>
        </p:txBody>
      </p:sp>
      <p:pic>
        <p:nvPicPr>
          <p:cNvPr descr="04_19"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00" y="1050700"/>
            <a:ext cx="3962400" cy="36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0" y="171450"/>
            <a:ext cx="4183062" cy="336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29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Secondary Succession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90"/>
            <a:ext cx="9144000" cy="51446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791200" y="3714750"/>
            <a:ext cx="28194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Secondary Succession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0" y="0"/>
            <a:ext cx="5249862" cy="5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Fire and Succession</a:t>
            </a:r>
          </a:p>
        </p:txBody>
      </p:sp>
      <p:pic>
        <p:nvPicPr>
          <p:cNvPr descr="monatanafire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2950"/>
            <a:ext cx="9144000" cy="408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8359"/>
            <a:ext cx="8229600" cy="392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29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Fire and Succession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5486400" y="857250"/>
            <a:ext cx="3468687" cy="3742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Fire climax ecosystems: dependent upon fire for maintenance of existing balance;  e.g., grasslands, pine and redwood forests</a:t>
            </a:r>
          </a:p>
          <a:p>
            <a:pPr indent="-2794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What significance does this have for humans and where they live?</a:t>
            </a:r>
          </a:p>
        </p:txBody>
      </p:sp>
      <p:pic>
        <p:nvPicPr>
          <p:cNvPr descr="04_23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3050"/>
            <a:ext cx="54102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4_24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276225"/>
            <a:ext cx="6934200" cy="4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066800" y="228600"/>
            <a:ext cx="7793037" cy="39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29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Resilience Mechanisms after a Forest Fire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651375" y="628650"/>
            <a:ext cx="4035425" cy="3969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Nutrient release to soil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Regrowth by remnant roots and seeds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Invasions from neighboring ecosystems</a:t>
            </a:r>
          </a:p>
          <a:p>
            <a:pPr indent="-2794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Rapid restoration of energy flow and nutrient cycling</a:t>
            </a:r>
          </a:p>
        </p:txBody>
      </p:sp>
      <p:pic>
        <p:nvPicPr>
          <p:cNvPr descr="r?t=a&amp;d=us&amp;s=a&amp;c=p&amp;ti=1&amp;ai=30751&amp;l=dir&amp;o=0&amp;sv=0a5c4257&amp;ip=18c7cdfc&amp;u=http%3A%2F%2Fenglish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5375" y="2557775"/>
            <a:ext cx="4953000" cy="246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?t=a&amp;d=us&amp;s=a&amp;c=p&amp;ti=1&amp;ai=30751&amp;l=dir&amp;o=0&amp;sv=0a5c4246&amp;ip=18c7cdfc&amp;u=http%3A%2F%2Fwww"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1250" y="628650"/>
            <a:ext cx="4170300" cy="3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0835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Disturbance and Resilience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651375" y="1200150"/>
            <a:ext cx="4035425" cy="3398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Removes organisms</a:t>
            </a:r>
          </a:p>
          <a:p>
            <a:pPr indent="-2794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Reduces populations</a:t>
            </a:r>
          </a:p>
          <a:p>
            <a:pPr indent="-2794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Creates opportunities for other species to colonize</a:t>
            </a:r>
          </a:p>
        </p:txBody>
      </p:sp>
      <p:pic>
        <p:nvPicPr>
          <p:cNvPr descr="04more-clear-cutting-with-nice-background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81"/>
            <a:ext cx="9144000" cy="514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905000" y="285750"/>
            <a:ext cx="6019800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b="1" i="0" lang="en" sz="1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Which kind of succession is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1977"/>
            <a:ext cx="9347000" cy="526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3284025" y="0"/>
            <a:ext cx="37407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What kind of succession is this?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