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57" r:id="rId16"/>
    <p:sldId id="259" r:id="rId17"/>
    <p:sldId id="258" r:id="rId18"/>
    <p:sldId id="260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D01"/>
    <a:srgbClr val="FE9202"/>
    <a:srgbClr val="FFF3E7"/>
    <a:srgbClr val="5EEC3C"/>
    <a:srgbClr val="FFDC47"/>
    <a:srgbClr val="CCCC00"/>
    <a:srgbClr val="FFCC66"/>
    <a:srgbClr val="007033"/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11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63BF4-C8F7-4A8B-A775-45970E2ACFB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558B9-3FE3-4882-BC5B-4AB9F93F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7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87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941294" y="4364182"/>
            <a:ext cx="4974000" cy="4085700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692150"/>
            <a:ext cx="6032500" cy="3394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2145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941294" y="4364182"/>
            <a:ext cx="4974010" cy="4085647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692150"/>
            <a:ext cx="6030913" cy="3394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1276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41294" y="4364182"/>
            <a:ext cx="4974010" cy="4085647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692150"/>
            <a:ext cx="6030913" cy="3394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4888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941294" y="4364182"/>
            <a:ext cx="4974000" cy="4085700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692150"/>
            <a:ext cx="6032500" cy="3394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1662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7560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62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137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2481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502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941294" y="4364182"/>
            <a:ext cx="4974010" cy="4085647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692150"/>
            <a:ext cx="6030913" cy="3394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6193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41294" y="4364182"/>
            <a:ext cx="4974000" cy="4085700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692150"/>
            <a:ext cx="6032500" cy="3394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0714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41294" y="4364182"/>
            <a:ext cx="4974010" cy="4085647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692150"/>
            <a:ext cx="6030913" cy="3394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975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3487980"/>
            <a:ext cx="7940660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FF3D0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4251505"/>
            <a:ext cx="7940660" cy="458115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6DF2A227-42ED-4444-AE78-4249A4C70B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836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clipArt" idx="2"/>
          </p:nvPr>
        </p:nvSpPr>
        <p:spPr>
          <a:xfrm>
            <a:off x="457200" y="1200150"/>
            <a:ext cx="4038600" cy="3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648200" y="1200150"/>
            <a:ext cx="4038600" cy="339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63576" algn="l" rtl="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marL="640080" lvl="1" indent="-178308" algn="l" rtl="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marL="914400" lvl="2" indent="-132080" algn="l" rtl="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marL="1124712" lvl="3" indent="-148844" algn="l" rtl="0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marL="1325880" lvl="4" indent="-156464" algn="l" rtl="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marL="1517904" lvl="5" indent="-167639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marL="1719072" lvl="6" indent="-165608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marL="1920240" lvl="7" indent="-163575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marL="2121408" lvl="8" indent="-161543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04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350110"/>
            <a:ext cx="8246070" cy="61082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F3D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960929"/>
            <a:ext cx="8246070" cy="274868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5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3D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197406"/>
            <a:ext cx="6260905" cy="335835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1502815"/>
            <a:ext cx="8246071" cy="61082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F3D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14023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57175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214023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7175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CuarAmpK0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Communities &amp; Food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770" y="1350110"/>
            <a:ext cx="5359755" cy="352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8637" y="229261"/>
            <a:ext cx="8226600" cy="42513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355600" marR="0" lvl="0" indent="-26670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Predator – Prey Relationships</a:t>
            </a:r>
          </a:p>
          <a:p>
            <a:pPr marL="355600" marR="0" lvl="0" indent="-26670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	- When one organism hunts another and consumes it. </a:t>
            </a:r>
          </a:p>
          <a:p>
            <a:pPr marL="355600" marR="0" lvl="0" indent="-26670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" sz="27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ex</a:t>
            </a: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. Lion Vs. Zebra</a:t>
            </a:r>
          </a:p>
          <a:p>
            <a:pPr marL="355600" marR="0" lvl="0" indent="-266700" algn="l" rtl="0">
              <a:lnSpc>
                <a:spcPct val="87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" sz="27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ex</a:t>
            </a: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. Shark Vs. Seal</a:t>
            </a:r>
          </a:p>
        </p:txBody>
      </p:sp>
    </p:spTree>
    <p:extLst>
      <p:ext uri="{BB962C8B-B14F-4D97-AF65-F5344CB8AC3E}">
        <p14:creationId xmlns:p14="http://schemas.microsoft.com/office/powerpoint/2010/main" val="131175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705" y="2266340"/>
            <a:ext cx="4307391" cy="2788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55680" y="186859"/>
            <a:ext cx="8226600" cy="4407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596900" marR="0" lvl="0" indent="-5080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Symbiotic Relationships</a:t>
            </a:r>
          </a:p>
          <a:p>
            <a:pPr marL="596900" marR="0" lvl="0" indent="-50800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		- When one organism lives on or in another organism without killing it.</a:t>
            </a:r>
          </a:p>
          <a:p>
            <a:pPr marL="596900" marR="0" lvl="0" indent="-50800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7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596900" marR="0" lvl="0" indent="-50800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a. Parasitism</a:t>
            </a:r>
          </a:p>
          <a:p>
            <a:pPr marL="596900" marR="0" lvl="0" indent="-50800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	- One organism benefits the other is harmed</a:t>
            </a:r>
          </a:p>
          <a:p>
            <a:pPr marL="596900" marR="0" lvl="0" indent="-50800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		ex. Tape Worms &amp; People</a:t>
            </a:r>
          </a:p>
          <a:p>
            <a:pPr marL="596900" marR="0" lvl="0" indent="-50800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7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266700" algn="l" rtl="0">
              <a:lnSpc>
                <a:spcPct val="87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4444"/>
              <a:buFont typeface="Arial"/>
              <a:buNone/>
            </a:pPr>
            <a:endParaRPr sz="27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00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3066" y="1044700"/>
            <a:ext cx="5330860" cy="378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91800" y="5"/>
            <a:ext cx="8226600" cy="2047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596900" marR="0" lvl="0" indent="-50800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b. Mutualism</a:t>
            </a:r>
          </a:p>
          <a:p>
            <a:pPr marL="596900" marR="0" lvl="0" indent="-50800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	- Both organisms benefit from living together.</a:t>
            </a:r>
          </a:p>
          <a:p>
            <a:pPr marL="596900" marR="0" lvl="0" indent="-50800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	ex. Bacteria in your Gut </a:t>
            </a:r>
          </a:p>
          <a:p>
            <a:pPr marL="596900" marR="0" lvl="0" indent="-50800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dirty="0">
                <a:latin typeface="Arial"/>
                <a:ea typeface="Arial"/>
                <a:cs typeface="Arial"/>
                <a:sym typeface="Arial"/>
              </a:rPr>
              <a:t>     ex. Bees &amp; Flowers</a:t>
            </a:r>
          </a:p>
          <a:p>
            <a:pPr marL="596900" marR="0" lvl="0" indent="-50800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7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596900" marR="0" lvl="0" indent="-50800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266700" algn="l" rtl="0">
              <a:lnSpc>
                <a:spcPct val="87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4444"/>
              <a:buFont typeface="Arial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63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4638" y="1655520"/>
            <a:ext cx="4962753" cy="3283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93920" y="290550"/>
            <a:ext cx="8226720" cy="33937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355600" marR="0" lvl="0" indent="-2667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. Commensalism</a:t>
            </a:r>
          </a:p>
          <a:p>
            <a:pPr marL="355600" marR="0" lvl="0" indent="-26670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		- One organism is helped but the other is neither helped nor harmed.</a:t>
            </a:r>
          </a:p>
          <a:p>
            <a:pPr marL="355600" marR="0" lvl="0" indent="-26670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	ex. A crab could put seaweed on its shell. </a:t>
            </a:r>
          </a:p>
          <a:p>
            <a:pPr marL="355600" marR="0" lvl="0" indent="-266700" algn="l" rtl="0">
              <a:lnSpc>
                <a:spcPct val="87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			 The crab gets camouflaged, the seaweed 			 gets no benefit.</a:t>
            </a:r>
          </a:p>
        </p:txBody>
      </p:sp>
    </p:spTree>
    <p:extLst>
      <p:ext uri="{BB962C8B-B14F-4D97-AF65-F5344CB8AC3E}">
        <p14:creationId xmlns:p14="http://schemas.microsoft.com/office/powerpoint/2010/main" val="62226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93920" y="290550"/>
            <a:ext cx="8226600" cy="3393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355600" marR="0" lvl="0" indent="-266700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1" dirty="0">
                <a:latin typeface="Arial"/>
                <a:ea typeface="Arial"/>
                <a:cs typeface="Arial"/>
                <a:sym typeface="Arial"/>
              </a:rPr>
              <a:t>Assignment</a:t>
            </a:r>
          </a:p>
          <a:p>
            <a:pPr marL="355600" marR="0" lvl="0" indent="-26670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dirty="0">
                <a:latin typeface="Arial"/>
                <a:ea typeface="Arial"/>
                <a:cs typeface="Arial"/>
                <a:sym typeface="Arial"/>
              </a:rPr>
              <a:t>Find an example of Parasitism, Commensalism, and Mutualism that could be found in Africa, Asia, or the oceans. Do not use any examples discussed in class.</a:t>
            </a:r>
          </a:p>
          <a:p>
            <a:pPr marL="0" marR="0" lvl="0" indent="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dirty="0">
                <a:latin typeface="Arial"/>
                <a:ea typeface="Arial"/>
                <a:cs typeface="Arial"/>
                <a:sym typeface="Arial"/>
              </a:rPr>
              <a:t>Explain how each example fits the definition. </a:t>
            </a:r>
            <a:r>
              <a:rPr lang="en" sz="2700" dirty="0" smtClean="0">
                <a:latin typeface="Arial"/>
                <a:ea typeface="Arial"/>
                <a:cs typeface="Arial"/>
                <a:sym typeface="Arial"/>
              </a:rPr>
              <a:t> Write this on the back of your Cornell Notes</a:t>
            </a:r>
            <a:endParaRPr lang="en" sz="27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959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Effective Presentations</a:t>
            </a:r>
          </a:p>
          <a:p>
            <a:r>
              <a:rPr lang="en-US"/>
              <a:t>Using Awesome Backgrounds</a:t>
            </a:r>
          </a:p>
          <a:p>
            <a:r>
              <a:rPr lang="en-US"/>
              <a:t>Engage your Audience</a:t>
            </a:r>
          </a:p>
          <a:p>
            <a:r>
              <a:rPr lang="en-US"/>
              <a:t>Capture Audience Attention</a:t>
            </a:r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Effective Presentations</a:t>
            </a:r>
          </a:p>
          <a:p>
            <a:r>
              <a:rPr lang="en-US"/>
              <a:t>Using Awesome Backgrounds</a:t>
            </a:r>
          </a:p>
          <a:p>
            <a:r>
              <a:rPr lang="en-US"/>
              <a:t>Engage your Audience</a:t>
            </a:r>
          </a:p>
          <a:p>
            <a:r>
              <a:rPr lang="en-US"/>
              <a:t>Capture Audience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Product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Feature 1</a:t>
            </a:r>
          </a:p>
          <a:p>
            <a:r>
              <a:rPr lang="en-US"/>
              <a:t>Feature 2</a:t>
            </a:r>
          </a:p>
          <a:p>
            <a:r>
              <a:rPr lang="en-US"/>
              <a:t>Feature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Product 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Feature 1</a:t>
            </a:r>
          </a:p>
          <a:p>
            <a:r>
              <a:rPr lang="en-US"/>
              <a:t>Feature 2</a:t>
            </a:r>
          </a:p>
          <a:p>
            <a:r>
              <a:rPr lang="en-US"/>
              <a:t>Feature 3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websites\free-power-point-templates\2012\lo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64050" y="61400"/>
            <a:ext cx="6141000" cy="844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Food For Thought...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146425" y="1327175"/>
            <a:ext cx="8118000" cy="294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</a:rPr>
              <a:t>We're made of star-stuff. We are a way for the cosmos to know itself.</a:t>
            </a:r>
          </a:p>
        </p:txBody>
      </p:sp>
      <p:sp>
        <p:nvSpPr>
          <p:cNvPr id="77" name="Shape 77" descr="Carl Sagan helps us understand the cosmos." title="Carl Sagan - Profound Words of Wisdom">
            <a:hlinkClick r:id="rId3"/>
          </p:cNvPr>
          <p:cNvSpPr/>
          <p:nvPr/>
        </p:nvSpPr>
        <p:spPr>
          <a:xfrm>
            <a:off x="7006500" y="3569325"/>
            <a:ext cx="2029726" cy="15223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34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573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3200" b="0" i="0" u="none" strike="noStrike" cap="none" dirty="0">
                <a:latin typeface="Arial"/>
                <a:ea typeface="Arial"/>
                <a:cs typeface="Arial"/>
                <a:sym typeface="Arial"/>
              </a:rPr>
              <a:t>Sunlight is the main source of energy for all</a:t>
            </a:r>
            <a:r>
              <a:rPr lang="en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200" b="0" i="0" u="none" strike="noStrike" cap="none" dirty="0">
                <a:latin typeface="Arial"/>
                <a:ea typeface="Arial"/>
                <a:cs typeface="Arial"/>
                <a:sym typeface="Arial"/>
              </a:rPr>
              <a:t>life on earth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1212492" y="1856391"/>
            <a:ext cx="5943600" cy="619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Organisms that capture sunlight to produce their own food use photosynthesis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1219200" y="2707056"/>
            <a:ext cx="6324600" cy="619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24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ecause they </a:t>
            </a:r>
            <a:r>
              <a:rPr lang="en" sz="2400" b="1" i="1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</a:t>
            </a:r>
            <a:r>
              <a:rPr lang="en" sz="24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their own food they are also called Producers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685800" y="3769519"/>
            <a:ext cx="6400800" cy="34528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some examples of producers?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57200" y="4229100"/>
            <a:ext cx="1143000" cy="619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desert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2362200" y="4286250"/>
            <a:ext cx="1371600" cy="619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Ocean?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4648200" y="4114800"/>
            <a:ext cx="1828800" cy="8941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tropical rain forest?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6629400" y="4114800"/>
            <a:ext cx="1828800" cy="8941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your backyard?</a:t>
            </a:r>
          </a:p>
        </p:txBody>
      </p:sp>
    </p:spTree>
    <p:extLst>
      <p:ext uri="{BB962C8B-B14F-4D97-AF65-F5344CB8AC3E}">
        <p14:creationId xmlns:p14="http://schemas.microsoft.com/office/powerpoint/2010/main" val="23334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228600" y="673900"/>
            <a:ext cx="9067800" cy="10311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Many organisms DO NOT produce their</a:t>
            </a:r>
            <a:r>
              <a:rPr lang="en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own food and must consume other organisms to survive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457200" y="1964331"/>
            <a:ext cx="8229600" cy="619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Because they </a:t>
            </a:r>
            <a:r>
              <a:rPr lang="en" sz="2400" b="1" i="1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consume </a:t>
            </a:r>
            <a:r>
              <a:rPr lang="en" sz="24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living things these organisms are called consumers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457200" y="3086100"/>
            <a:ext cx="1905000" cy="34528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Times New Roman"/>
              <a:buNone/>
            </a:pPr>
            <a:r>
              <a:rPr lang="en" sz="2400" b="1" i="0" u="none" strike="noStrike" cap="non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Herbivores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2514600" y="3086100"/>
            <a:ext cx="1981200" cy="34528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Times New Roman"/>
              <a:buNone/>
            </a:pPr>
            <a:r>
              <a:rPr lang="en" sz="2400" b="1" i="0" u="none" strike="noStrike" cap="non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Carnivores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4648200" y="3086100"/>
            <a:ext cx="1828800" cy="34528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Times New Roman"/>
              <a:buNone/>
            </a:pPr>
            <a:r>
              <a:rPr lang="en" sz="2400" b="1" i="0" u="none" strike="noStrike" cap="non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Omnivores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6705600" y="3086100"/>
            <a:ext cx="2133600" cy="34528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Times New Roman"/>
              <a:buNone/>
            </a:pPr>
            <a:r>
              <a:rPr lang="en" sz="2400" b="1" i="0" u="none" strike="noStrike" cap="non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Decomposers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3771900"/>
            <a:ext cx="2286000" cy="117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2438400" y="3314700"/>
            <a:ext cx="2133600" cy="34528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0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Eat meat only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3771900"/>
            <a:ext cx="1628775" cy="117871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228600" y="3371850"/>
            <a:ext cx="2286000" cy="34528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0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Eat Plants Only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786350" y="3431373"/>
            <a:ext cx="1628700" cy="5025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0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Eat both 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3886200"/>
            <a:ext cx="1905000" cy="1071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6415050" y="3345356"/>
            <a:ext cx="2514600" cy="619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0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Eat dead organic material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96100" y="4133000"/>
            <a:ext cx="1790700" cy="89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23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Food webs</a:t>
            </a:r>
            <a:r>
              <a:rPr lang="en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 show the connections between many organisms in an environment.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800350"/>
            <a:ext cx="1371600" cy="773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3714750"/>
            <a:ext cx="914400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1371600"/>
            <a:ext cx="12636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0" y="3886200"/>
            <a:ext cx="896937" cy="1014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76600" y="1543050"/>
            <a:ext cx="990600" cy="70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33800" y="2743200"/>
            <a:ext cx="962025" cy="585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34000" y="3086100"/>
            <a:ext cx="1343025" cy="946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39000" y="4000500"/>
            <a:ext cx="12858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858000" y="1428750"/>
            <a:ext cx="1516062" cy="1671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Shape 122"/>
          <p:cNvCxnSpPr/>
          <p:nvPr/>
        </p:nvCxnSpPr>
        <p:spPr>
          <a:xfrm>
            <a:off x="2286000" y="4343400"/>
            <a:ext cx="1295400" cy="1190"/>
          </a:xfrm>
          <a:prstGeom prst="straightConnector1">
            <a:avLst/>
          </a:prstGeom>
          <a:noFill/>
          <a:ln w="57225" cap="rnd" cmpd="sng">
            <a:solidFill>
              <a:schemeClr val="bg1"/>
            </a:solidFill>
            <a:prstDash val="solid"/>
            <a:miter lim="8000"/>
            <a:headEnd type="none" w="med" len="med"/>
            <a:tailEnd type="triangle" w="lg" len="lg"/>
          </a:ln>
        </p:spPr>
      </p:cxnSp>
      <p:cxnSp>
        <p:nvCxnSpPr>
          <p:cNvPr id="123" name="Shape 123"/>
          <p:cNvCxnSpPr/>
          <p:nvPr/>
        </p:nvCxnSpPr>
        <p:spPr>
          <a:xfrm>
            <a:off x="2286000" y="3086100"/>
            <a:ext cx="1524000" cy="1190"/>
          </a:xfrm>
          <a:prstGeom prst="straightConnector1">
            <a:avLst/>
          </a:prstGeom>
          <a:noFill/>
          <a:ln w="57225" cap="rnd" cmpd="sng">
            <a:solidFill>
              <a:schemeClr val="bg1"/>
            </a:solidFill>
            <a:prstDash val="solid"/>
            <a:miter lim="8000"/>
            <a:headEnd type="none" w="med" len="med"/>
            <a:tailEnd type="triangle" w="lg" len="lg"/>
          </a:ln>
        </p:spPr>
      </p:cxnSp>
      <p:cxnSp>
        <p:nvCxnSpPr>
          <p:cNvPr id="124" name="Shape 124"/>
          <p:cNvCxnSpPr/>
          <p:nvPr/>
        </p:nvCxnSpPr>
        <p:spPr>
          <a:xfrm>
            <a:off x="2286000" y="3086100"/>
            <a:ext cx="1371600" cy="742950"/>
          </a:xfrm>
          <a:prstGeom prst="straightConnector1">
            <a:avLst/>
          </a:prstGeom>
          <a:noFill/>
          <a:ln w="57225" cap="rnd" cmpd="sng">
            <a:solidFill>
              <a:schemeClr val="bg1"/>
            </a:solidFill>
            <a:prstDash val="solid"/>
            <a:miter lim="8000"/>
            <a:headEnd type="none" w="med" len="med"/>
            <a:tailEnd type="triangle" w="lg" len="lg"/>
          </a:ln>
        </p:spPr>
      </p:cxnSp>
      <p:cxnSp>
        <p:nvCxnSpPr>
          <p:cNvPr id="125" name="Shape 125"/>
          <p:cNvCxnSpPr/>
          <p:nvPr/>
        </p:nvCxnSpPr>
        <p:spPr>
          <a:xfrm rot="10800000" flipH="1">
            <a:off x="2286000" y="2284809"/>
            <a:ext cx="990600" cy="802481"/>
          </a:xfrm>
          <a:prstGeom prst="straightConnector1">
            <a:avLst/>
          </a:prstGeom>
          <a:noFill/>
          <a:ln w="57225" cap="rnd" cmpd="sng">
            <a:solidFill>
              <a:schemeClr val="bg1"/>
            </a:solidFill>
            <a:prstDash val="solid"/>
            <a:miter lim="8000"/>
            <a:headEnd type="none" w="med" len="med"/>
            <a:tailEnd type="triangle" w="lg" len="lg"/>
          </a:ln>
        </p:spPr>
      </p:cxnSp>
      <p:cxnSp>
        <p:nvCxnSpPr>
          <p:cNvPr id="126" name="Shape 126"/>
          <p:cNvCxnSpPr/>
          <p:nvPr/>
        </p:nvCxnSpPr>
        <p:spPr>
          <a:xfrm>
            <a:off x="2286000" y="1943100"/>
            <a:ext cx="990600" cy="1190"/>
          </a:xfrm>
          <a:prstGeom prst="straightConnector1">
            <a:avLst/>
          </a:prstGeom>
          <a:noFill/>
          <a:ln w="57225" cap="rnd" cmpd="sng">
            <a:solidFill>
              <a:schemeClr val="bg1"/>
            </a:solidFill>
            <a:prstDash val="solid"/>
            <a:miter lim="8000"/>
            <a:headEnd type="none" w="med" len="med"/>
            <a:tailEnd type="triangle" w="lg" len="lg"/>
          </a:ln>
        </p:spPr>
      </p:cxnSp>
      <p:cxnSp>
        <p:nvCxnSpPr>
          <p:cNvPr id="127" name="Shape 127"/>
          <p:cNvCxnSpPr/>
          <p:nvPr/>
        </p:nvCxnSpPr>
        <p:spPr>
          <a:xfrm rot="10800000" flipH="1">
            <a:off x="2362200" y="1884759"/>
            <a:ext cx="4419600" cy="1145381"/>
          </a:xfrm>
          <a:prstGeom prst="straightConnector1">
            <a:avLst/>
          </a:prstGeom>
          <a:noFill/>
          <a:ln w="57225" cap="rnd" cmpd="sng">
            <a:solidFill>
              <a:schemeClr val="bg1"/>
            </a:solidFill>
            <a:prstDash val="solid"/>
            <a:miter lim="8000"/>
            <a:headEnd type="none" w="med" len="med"/>
            <a:tailEnd type="triangle" w="lg" len="lg"/>
          </a:ln>
        </p:spPr>
      </p:cxnSp>
      <p:cxnSp>
        <p:nvCxnSpPr>
          <p:cNvPr id="128" name="Shape 128"/>
          <p:cNvCxnSpPr/>
          <p:nvPr/>
        </p:nvCxnSpPr>
        <p:spPr>
          <a:xfrm>
            <a:off x="4648200" y="3143250"/>
            <a:ext cx="685800" cy="228600"/>
          </a:xfrm>
          <a:prstGeom prst="straightConnector1">
            <a:avLst/>
          </a:prstGeom>
          <a:noFill/>
          <a:ln w="57225" cap="rnd" cmpd="sng">
            <a:solidFill>
              <a:schemeClr val="bg1"/>
            </a:solidFill>
            <a:prstDash val="solid"/>
            <a:miter lim="8000"/>
            <a:headEnd type="none" w="med" len="med"/>
            <a:tailEnd type="triangle" w="lg" len="lg"/>
          </a:ln>
        </p:spPr>
      </p:cxnSp>
      <p:cxnSp>
        <p:nvCxnSpPr>
          <p:cNvPr id="129" name="Shape 129"/>
          <p:cNvCxnSpPr/>
          <p:nvPr/>
        </p:nvCxnSpPr>
        <p:spPr>
          <a:xfrm rot="10800000" flipH="1">
            <a:off x="4839081" y="4047530"/>
            <a:ext cx="762000" cy="631031"/>
          </a:xfrm>
          <a:prstGeom prst="straightConnector1">
            <a:avLst/>
          </a:prstGeom>
          <a:noFill/>
          <a:ln w="57225" cap="rnd" cmpd="sng">
            <a:solidFill>
              <a:schemeClr val="bg1"/>
            </a:solidFill>
            <a:prstDash val="solid"/>
            <a:miter lim="8000"/>
            <a:headEnd type="none" w="med" len="med"/>
            <a:tailEnd type="triangle" w="lg" len="lg"/>
          </a:ln>
        </p:spPr>
      </p:cxnSp>
      <p:cxnSp>
        <p:nvCxnSpPr>
          <p:cNvPr id="130" name="Shape 130"/>
          <p:cNvCxnSpPr/>
          <p:nvPr/>
        </p:nvCxnSpPr>
        <p:spPr>
          <a:xfrm>
            <a:off x="4953000" y="4514850"/>
            <a:ext cx="2133600" cy="1190"/>
          </a:xfrm>
          <a:prstGeom prst="straightConnector1">
            <a:avLst/>
          </a:prstGeom>
          <a:noFill/>
          <a:ln w="57225" cap="rnd" cmpd="sng">
            <a:solidFill>
              <a:schemeClr val="bg1"/>
            </a:solidFill>
            <a:prstDash val="solid"/>
            <a:miter lim="8000"/>
            <a:headEnd type="none" w="med" len="med"/>
            <a:tailEnd type="triangle" w="lg" len="lg"/>
          </a:ln>
        </p:spPr>
      </p:cxnSp>
      <p:cxnSp>
        <p:nvCxnSpPr>
          <p:cNvPr id="131" name="Shape 131"/>
          <p:cNvCxnSpPr/>
          <p:nvPr/>
        </p:nvCxnSpPr>
        <p:spPr>
          <a:xfrm>
            <a:off x="6705600" y="3657600"/>
            <a:ext cx="1066800" cy="285750"/>
          </a:xfrm>
          <a:prstGeom prst="straightConnector1">
            <a:avLst/>
          </a:prstGeom>
          <a:noFill/>
          <a:ln w="57225" cap="rnd" cmpd="sng">
            <a:solidFill>
              <a:schemeClr val="bg1"/>
            </a:solidFill>
            <a:prstDash val="solid"/>
            <a:miter lim="8000"/>
            <a:headEnd type="none" w="med" len="med"/>
            <a:tailEnd type="triangle" w="lg" len="lg"/>
          </a:ln>
        </p:spPr>
      </p:cxnSp>
      <p:cxnSp>
        <p:nvCxnSpPr>
          <p:cNvPr id="132" name="Shape 132"/>
          <p:cNvCxnSpPr/>
          <p:nvPr/>
        </p:nvCxnSpPr>
        <p:spPr>
          <a:xfrm rot="10800000" flipH="1">
            <a:off x="4495800" y="1656159"/>
            <a:ext cx="2209800" cy="59531"/>
          </a:xfrm>
          <a:prstGeom prst="straightConnector1">
            <a:avLst/>
          </a:prstGeom>
          <a:noFill/>
          <a:ln w="57225" cap="rnd" cmpd="sng">
            <a:solidFill>
              <a:schemeClr val="bg1"/>
            </a:solidFill>
            <a:prstDash val="solid"/>
            <a:miter lim="8000"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74440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156270"/>
            <a:ext cx="8229600" cy="643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Consumer Pyramid</a:t>
            </a:r>
          </a:p>
        </p:txBody>
      </p:sp>
      <p:sp>
        <p:nvSpPr>
          <p:cNvPr id="138" name="Shape 138" descr="Rectangle: Click to edit Master text styles Second level Third level Fourth level Fifth level"/>
          <p:cNvSpPr txBox="1">
            <a:spLocks noGrp="1"/>
          </p:cNvSpPr>
          <p:nvPr>
            <p:ph type="body" idx="1"/>
          </p:nvPr>
        </p:nvSpPr>
        <p:spPr>
          <a:xfrm>
            <a:off x="4648200" y="900113"/>
            <a:ext cx="4038600" cy="25485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8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Primary consumer</a:t>
            </a:r>
          </a:p>
          <a:p>
            <a:pPr marL="639762" marR="0" lvl="1" indent="-28416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Herbivores</a:t>
            </a:r>
          </a:p>
          <a:p>
            <a:pPr marL="342900" marR="0" lvl="0" indent="-2794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8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Secondary consumer</a:t>
            </a:r>
          </a:p>
          <a:p>
            <a:pPr marL="639762" marR="0" lvl="1" indent="-28416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Feed on primary consumers</a:t>
            </a:r>
          </a:p>
          <a:p>
            <a:pPr marL="639762" marR="0" lvl="1" indent="-28416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(carnivores)</a:t>
            </a:r>
          </a:p>
          <a:p>
            <a:pPr marL="342900" marR="0" lvl="0" indent="-2794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8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Omnivores</a:t>
            </a:r>
          </a:p>
          <a:p>
            <a:pPr marL="639762" marR="0" lvl="1" indent="-28416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Feed on primary &amp; secondary consumers </a:t>
            </a:r>
          </a:p>
        </p:txBody>
      </p:sp>
      <p:pic>
        <p:nvPicPr>
          <p:cNvPr id="139" name="Shape 139" descr="fro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314450"/>
            <a:ext cx="4011612" cy="369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16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156270"/>
            <a:ext cx="8229600" cy="643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32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Trophic relationships &amp; food webs</a:t>
            </a:r>
          </a:p>
        </p:txBody>
      </p:sp>
      <p:pic>
        <p:nvPicPr>
          <p:cNvPr id="145" name="Shape 145" descr="02_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3912" y="799325"/>
            <a:ext cx="5535600" cy="434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20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24800" y="446087"/>
            <a:ext cx="8226720" cy="33937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355600" marR="0" lvl="0" indent="-266700" rtl="0">
              <a:lnSpc>
                <a:spcPct val="87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Members of different species of organisms often have to work together, interact and compete in order to survive.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6015" y="1808225"/>
            <a:ext cx="5357400" cy="273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298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837" y="1808225"/>
            <a:ext cx="6108200" cy="304983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8637" y="229261"/>
            <a:ext cx="8226600" cy="42513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355600" marR="0" lvl="0" indent="-2667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Interspecific Competition</a:t>
            </a:r>
          </a:p>
          <a:p>
            <a:pPr marL="355600" marR="0" lvl="0" indent="-26670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		- When two or more species rely on the same limited resource</a:t>
            </a:r>
          </a:p>
          <a:p>
            <a:pPr marL="355600" marR="0" lvl="0" indent="-26670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" sz="27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ex</a:t>
            </a: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. Antelope, elephants, and water buffalo 	</a:t>
            </a:r>
            <a:r>
              <a:rPr lang="en" sz="27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require </a:t>
            </a:r>
            <a:r>
              <a:rPr lang="en" sz="2700" dirty="0"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en" sz="2700" b="0" i="0" u="none" strike="noStrike" cap="none" dirty="0">
                <a:latin typeface="Arial"/>
                <a:ea typeface="Arial"/>
                <a:cs typeface="Arial"/>
                <a:sym typeface="Arial"/>
              </a:rPr>
              <a:t> on the savanna in Africa.</a:t>
            </a:r>
          </a:p>
          <a:p>
            <a:pPr marL="355600" marR="0" lvl="0" indent="-26670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7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266700" algn="l" rtl="0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75898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295</Words>
  <Application>Microsoft Office PowerPoint</Application>
  <PresentationFormat>On-screen Show (16:9)</PresentationFormat>
  <Paragraphs>78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Questrial</vt:lpstr>
      <vt:lpstr>Times New Roman</vt:lpstr>
      <vt:lpstr>Office Theme</vt:lpstr>
      <vt:lpstr>Communities &amp; Food</vt:lpstr>
      <vt:lpstr>Food For Thought...</vt:lpstr>
      <vt:lpstr>PowerPoint Presentation</vt:lpstr>
      <vt:lpstr>PowerPoint Presentation</vt:lpstr>
      <vt:lpstr>PowerPoint Presentation</vt:lpstr>
      <vt:lpstr>Consumer Pyramid</vt:lpstr>
      <vt:lpstr>Trophic relationships &amp; food webs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</vt:lpstr>
      <vt:lpstr>Slide Title</vt:lpstr>
      <vt:lpstr>Slide Title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COLLIER, RANDI</cp:lastModifiedBy>
  <cp:revision>127</cp:revision>
  <dcterms:created xsi:type="dcterms:W3CDTF">2013-08-21T19:17:07Z</dcterms:created>
  <dcterms:modified xsi:type="dcterms:W3CDTF">2019-01-17T14:04:08Z</dcterms:modified>
</cp:coreProperties>
</file>