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31"/>
  </p:notesMasterIdLst>
  <p:handoutMasterIdLst>
    <p:handoutMasterId r:id="rId32"/>
  </p:handoutMasterIdLst>
  <p:sldIdLst>
    <p:sldId id="256" r:id="rId2"/>
    <p:sldId id="28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7010400" cy="9296400"/>
  <p:embeddedFontLst>
    <p:embeddedFont>
      <p:font typeface="Questrial" panose="020B0604020202020204" charset="0"/>
      <p:regular r:id="rId33"/>
    </p:embeddedFont>
    <p:embeddedFont>
      <p:font typeface="Myanmar Text" panose="020B0502040204020203" pitchFamily="34" charset="0"/>
      <p:regular r:id="rId34"/>
      <p:bold r:id="rId35"/>
    </p:embeddedFont>
    <p:embeddedFont>
      <p:font typeface="Trebuchet MS" panose="020B0603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5BD3598-2BE3-4171-9BC4-1F36C9A480C7}" type="datetimeFigureOut">
              <a:rPr lang="en-US" smtClean="0"/>
              <a:t>3/2/2020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89A0A07-EAEE-4A07-BCD1-58755B56F520}" type="slidenum">
              <a:rPr lang="en-US" smtClean="0"/>
              <a:t>‹#›</a:t>
            </a:fld>
            <a:endParaRPr lang="en-US"/>
          </a:p>
        </p:txBody>
      </p:sp>
    </p:spTree>
    <p:extLst>
      <p:ext uri="{BB962C8B-B14F-4D97-AF65-F5344CB8AC3E}">
        <p14:creationId xmlns:p14="http://schemas.microsoft.com/office/powerpoint/2010/main" val="3628783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112" name="Shape 1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119" name="Shape 11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127" name="Shape 12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133" name="Shape 1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140" name="Shape 1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148" name="Shape 1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155" name="Shape 15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162" name="Shape 1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169" name="Shape 16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175" name="Shape 17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57" name="Shape 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181" name="Shape 18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188" name="Shape 18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194" name="Shape 19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01" name="Shape 20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08" name="Shape 20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4" name="Shape 21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21" name="Shape 22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27" name="Shape 22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35" name="Shape 2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71" name="Shape 7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78" name="Shape 7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84" name="Shape 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98" name="Shape 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104" name="Shape 10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0" y="0"/>
            <a:ext cx="9144000" cy="5176500"/>
          </a:xfrm>
          <a:prstGeom prst="rect">
            <a:avLst/>
          </a:prstGeom>
          <a:gradFill>
            <a:gsLst>
              <a:gs pos="0">
                <a:srgbClr val="003171"/>
              </a:gs>
              <a:gs pos="100000">
                <a:srgbClr val="549FFF"/>
              </a:gs>
            </a:gsLst>
            <a:lin ang="7920000" scaled="0"/>
          </a:gradFill>
          <a:ln>
            <a:noFill/>
          </a:ln>
        </p:spPr>
        <p:txBody>
          <a:bodyPr wrap="square" lIns="91425" tIns="45700" rIns="91425" bIns="45700" anchor="ctr" anchorCtr="0">
            <a:noAutofit/>
          </a:bodyPr>
          <a:lstStyle/>
          <a:p>
            <a:pPr lvl="0">
              <a:spcBef>
                <a:spcPts val="0"/>
              </a:spcBef>
              <a:buNone/>
            </a:pPr>
            <a:endParaRPr/>
          </a:p>
        </p:txBody>
      </p:sp>
      <p:sp>
        <p:nvSpPr>
          <p:cNvPr id="11" name="Shape 11"/>
          <p:cNvSpPr/>
          <p:nvPr/>
        </p:nvSpPr>
        <p:spPr>
          <a:xfrm flipH="1">
            <a:off x="-3833" y="12040"/>
            <a:ext cx="10925833" cy="5165066"/>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wrap="square" lIns="91425" tIns="45700" rIns="91425" bIns="45700" anchor="ctr" anchorCtr="0">
            <a:noAutofit/>
          </a:bodyPr>
          <a:lstStyle/>
          <a:p>
            <a:pPr lvl="0">
              <a:spcBef>
                <a:spcPts val="0"/>
              </a:spcBef>
              <a:buNone/>
            </a:pPr>
            <a:endParaRPr/>
          </a:p>
        </p:txBody>
      </p:sp>
      <p:sp>
        <p:nvSpPr>
          <p:cNvPr id="12" name="Shape 12"/>
          <p:cNvSpPr/>
          <p:nvPr/>
        </p:nvSpPr>
        <p:spPr>
          <a:xfrm flipH="1">
            <a:off x="14659" y="661"/>
            <a:ext cx="10500941" cy="5165066"/>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wrap="square" lIns="91425" tIns="45700" rIns="91425" bIns="45700" anchor="b" anchorCtr="0">
            <a:noAutofit/>
          </a:bodyPr>
          <a:lstStyle/>
          <a:p>
            <a:pPr lvl="0">
              <a:spcBef>
                <a:spcPts val="0"/>
              </a:spcBef>
              <a:buNone/>
            </a:pPr>
            <a:endParaRPr/>
          </a:p>
        </p:txBody>
      </p:sp>
      <p:sp>
        <p:nvSpPr>
          <p:cNvPr id="13" name="Shape 13"/>
          <p:cNvSpPr/>
          <p:nvPr/>
        </p:nvSpPr>
        <p:spPr>
          <a:xfrm>
            <a:off x="-846667" y="-661"/>
            <a:ext cx="2167467" cy="5176309"/>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wrap="square" lIns="91425" tIns="45700" rIns="91425" bIns="45700" anchor="ctr" anchorCtr="0">
            <a:noAutofit/>
          </a:bodyPr>
          <a:lstStyle/>
          <a:p>
            <a:pPr lvl="0">
              <a:spcBef>
                <a:spcPts val="0"/>
              </a:spcBef>
              <a:buNone/>
            </a:pPr>
            <a:endParaRPr/>
          </a:p>
        </p:txBody>
      </p:sp>
      <p:sp>
        <p:nvSpPr>
          <p:cNvPr id="14" name="Shape 14"/>
          <p:cNvSpPr/>
          <p:nvPr/>
        </p:nvSpPr>
        <p:spPr>
          <a:xfrm rot="10800000" flipH="1">
            <a:off x="-524934" y="132"/>
            <a:ext cx="1403435" cy="5176309"/>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wrap="square" lIns="91425" tIns="45700" rIns="91425" bIns="45700" anchor="ctr" anchorCtr="0">
            <a:noAutofit/>
          </a:bodyPr>
          <a:lstStyle/>
          <a:p>
            <a:pPr lvl="0">
              <a:spcBef>
                <a:spcPts val="0"/>
              </a:spcBef>
              <a:buNone/>
            </a:pPr>
            <a:endParaRPr/>
          </a:p>
        </p:txBody>
      </p:sp>
      <p:sp>
        <p:nvSpPr>
          <p:cNvPr id="15" name="Shape 15"/>
          <p:cNvSpPr txBox="1">
            <a:spLocks noGrp="1"/>
          </p:cNvSpPr>
          <p:nvPr>
            <p:ph type="ctrTitle"/>
          </p:nvPr>
        </p:nvSpPr>
        <p:spPr>
          <a:xfrm>
            <a:off x="1082040" y="1242060"/>
            <a:ext cx="7050900" cy="1102500"/>
          </a:xfrm>
          <a:prstGeom prst="rect">
            <a:avLst/>
          </a:prstGeom>
        </p:spPr>
        <p:txBody>
          <a:bodyPr wrap="square" lIns="91425" tIns="91425" rIns="91425" bIns="91425" anchor="b" anchorCtr="0"/>
          <a:lstStyle>
            <a:lvl1pPr lvl="0" algn="r">
              <a:spcBef>
                <a:spcPts val="0"/>
              </a:spcBef>
              <a:buClr>
                <a:schemeClr val="lt1"/>
              </a:buClr>
              <a:buSzPct val="100000"/>
              <a:defRPr sz="4800">
                <a:solidFill>
                  <a:schemeClr val="lt1"/>
                </a:solidFill>
              </a:defRPr>
            </a:lvl1pPr>
            <a:lvl2pPr lvl="1" algn="r">
              <a:spcBef>
                <a:spcPts val="0"/>
              </a:spcBef>
              <a:buClr>
                <a:schemeClr val="lt1"/>
              </a:buClr>
              <a:buSzPct val="100000"/>
              <a:defRPr sz="4800">
                <a:solidFill>
                  <a:schemeClr val="lt1"/>
                </a:solidFill>
              </a:defRPr>
            </a:lvl2pPr>
            <a:lvl3pPr lvl="2" algn="r">
              <a:spcBef>
                <a:spcPts val="0"/>
              </a:spcBef>
              <a:buClr>
                <a:schemeClr val="lt1"/>
              </a:buClr>
              <a:buSzPct val="100000"/>
              <a:defRPr sz="4800">
                <a:solidFill>
                  <a:schemeClr val="lt1"/>
                </a:solidFill>
              </a:defRPr>
            </a:lvl3pPr>
            <a:lvl4pPr lvl="3" algn="r">
              <a:spcBef>
                <a:spcPts val="0"/>
              </a:spcBef>
              <a:buClr>
                <a:schemeClr val="lt1"/>
              </a:buClr>
              <a:buSzPct val="100000"/>
              <a:defRPr sz="4800">
                <a:solidFill>
                  <a:schemeClr val="lt1"/>
                </a:solidFill>
              </a:defRPr>
            </a:lvl4pPr>
            <a:lvl5pPr lvl="4" algn="r">
              <a:spcBef>
                <a:spcPts val="0"/>
              </a:spcBef>
              <a:buClr>
                <a:schemeClr val="lt1"/>
              </a:buClr>
              <a:buSzPct val="100000"/>
              <a:defRPr sz="4800">
                <a:solidFill>
                  <a:schemeClr val="lt1"/>
                </a:solidFill>
              </a:defRPr>
            </a:lvl5pPr>
            <a:lvl6pPr lvl="5" algn="r">
              <a:spcBef>
                <a:spcPts val="0"/>
              </a:spcBef>
              <a:buClr>
                <a:schemeClr val="lt1"/>
              </a:buClr>
              <a:buSzPct val="100000"/>
              <a:defRPr sz="4800">
                <a:solidFill>
                  <a:schemeClr val="lt1"/>
                </a:solidFill>
              </a:defRPr>
            </a:lvl6pPr>
            <a:lvl7pPr lvl="6" algn="r">
              <a:spcBef>
                <a:spcPts val="0"/>
              </a:spcBef>
              <a:buClr>
                <a:schemeClr val="lt1"/>
              </a:buClr>
              <a:buSzPct val="100000"/>
              <a:defRPr sz="4800">
                <a:solidFill>
                  <a:schemeClr val="lt1"/>
                </a:solidFill>
              </a:defRPr>
            </a:lvl7pPr>
            <a:lvl8pPr lvl="7" algn="r">
              <a:spcBef>
                <a:spcPts val="0"/>
              </a:spcBef>
              <a:buClr>
                <a:schemeClr val="lt1"/>
              </a:buClr>
              <a:buSzPct val="100000"/>
              <a:defRPr sz="4800">
                <a:solidFill>
                  <a:schemeClr val="lt1"/>
                </a:solidFill>
              </a:defRPr>
            </a:lvl8pPr>
            <a:lvl9pPr lvl="8" algn="r">
              <a:spcBef>
                <a:spcPts val="0"/>
              </a:spcBef>
              <a:buClr>
                <a:schemeClr val="lt1"/>
              </a:buClr>
              <a:buSzPct val="100000"/>
              <a:defRPr sz="4800">
                <a:solidFill>
                  <a:schemeClr val="lt1"/>
                </a:solidFill>
              </a:defRPr>
            </a:lvl9pPr>
          </a:lstStyle>
          <a:p>
            <a:endParaRPr/>
          </a:p>
        </p:txBody>
      </p:sp>
      <p:sp>
        <p:nvSpPr>
          <p:cNvPr id="16" name="Shape 16"/>
          <p:cNvSpPr txBox="1">
            <a:spLocks noGrp="1"/>
          </p:cNvSpPr>
          <p:nvPr>
            <p:ph type="subTitle" idx="1"/>
          </p:nvPr>
        </p:nvSpPr>
        <p:spPr>
          <a:xfrm>
            <a:off x="1082040" y="2423160"/>
            <a:ext cx="7035900" cy="694200"/>
          </a:xfrm>
          <a:prstGeom prst="rect">
            <a:avLst/>
          </a:prstGeom>
        </p:spPr>
        <p:txBody>
          <a:bodyPr wrap="square" lIns="91425" tIns="91425" rIns="91425" bIns="91425" anchor="t" anchorCtr="0"/>
          <a:lstStyle>
            <a:lvl1pPr lvl="0" algn="r">
              <a:spcBef>
                <a:spcPts val="0"/>
              </a:spcBef>
              <a:buClr>
                <a:schemeClr val="lt1"/>
              </a:buClr>
              <a:buSzPct val="100000"/>
              <a:buNone/>
              <a:defRPr sz="2400">
                <a:solidFill>
                  <a:schemeClr val="lt1"/>
                </a:solidFill>
              </a:defRPr>
            </a:lvl1pPr>
            <a:lvl2pPr lvl="1" algn="r">
              <a:spcBef>
                <a:spcPts val="0"/>
              </a:spcBef>
              <a:buClr>
                <a:schemeClr val="lt1"/>
              </a:buClr>
              <a:buSzPct val="100000"/>
              <a:buNone/>
              <a:defRPr sz="2400">
                <a:solidFill>
                  <a:schemeClr val="lt1"/>
                </a:solidFill>
              </a:defRPr>
            </a:lvl2pPr>
            <a:lvl3pPr lvl="2" algn="r">
              <a:spcBef>
                <a:spcPts val="0"/>
              </a:spcBef>
              <a:buClr>
                <a:schemeClr val="lt1"/>
              </a:buClr>
              <a:buNone/>
              <a:defRPr>
                <a:solidFill>
                  <a:schemeClr val="lt1"/>
                </a:solidFill>
              </a:defRPr>
            </a:lvl3pPr>
            <a:lvl4pPr lvl="3" algn="r">
              <a:spcBef>
                <a:spcPts val="0"/>
              </a:spcBef>
              <a:buClr>
                <a:schemeClr val="lt1"/>
              </a:buClr>
              <a:buSzPct val="100000"/>
              <a:buNone/>
              <a:defRPr sz="2400">
                <a:solidFill>
                  <a:schemeClr val="lt1"/>
                </a:solidFill>
              </a:defRPr>
            </a:lvl4pPr>
            <a:lvl5pPr lvl="4" algn="r">
              <a:spcBef>
                <a:spcPts val="0"/>
              </a:spcBef>
              <a:buClr>
                <a:schemeClr val="lt1"/>
              </a:buClr>
              <a:buSzPct val="100000"/>
              <a:buNone/>
              <a:defRPr sz="2400">
                <a:solidFill>
                  <a:schemeClr val="lt1"/>
                </a:solidFill>
              </a:defRPr>
            </a:lvl5pPr>
            <a:lvl6pPr lvl="5" algn="r">
              <a:spcBef>
                <a:spcPts val="0"/>
              </a:spcBef>
              <a:buClr>
                <a:schemeClr val="lt1"/>
              </a:buClr>
              <a:buSzPct val="100000"/>
              <a:buNone/>
              <a:defRPr sz="2400">
                <a:solidFill>
                  <a:schemeClr val="lt1"/>
                </a:solidFill>
              </a:defRPr>
            </a:lvl6pPr>
            <a:lvl7pPr lvl="6" algn="r">
              <a:spcBef>
                <a:spcPts val="0"/>
              </a:spcBef>
              <a:buClr>
                <a:schemeClr val="lt1"/>
              </a:buClr>
              <a:buSzPct val="100000"/>
              <a:buNone/>
              <a:defRPr sz="2400">
                <a:solidFill>
                  <a:schemeClr val="lt1"/>
                </a:solidFill>
              </a:defRPr>
            </a:lvl7pPr>
            <a:lvl8pPr lvl="7" algn="r">
              <a:spcBef>
                <a:spcPts val="0"/>
              </a:spcBef>
              <a:buClr>
                <a:schemeClr val="lt1"/>
              </a:buClr>
              <a:buSzPct val="100000"/>
              <a:buNone/>
              <a:defRPr sz="2400">
                <a:solidFill>
                  <a:schemeClr val="lt1"/>
                </a:solidFill>
              </a:defRPr>
            </a:lvl8pPr>
            <a:lvl9pPr lvl="8" algn="r">
              <a:spcBef>
                <a:spcPts val="0"/>
              </a:spcBef>
              <a:buClr>
                <a:schemeClr val="lt1"/>
              </a:buClr>
              <a:buSzPct val="100000"/>
              <a:buNone/>
              <a:defRPr sz="2400">
                <a:solidFill>
                  <a:schemeClr val="lt1"/>
                </a:solidFill>
              </a:defRPr>
            </a:lvl9pPr>
          </a:lstStyle>
          <a:p>
            <a:endParaRPr/>
          </a:p>
        </p:txBody>
      </p:sp>
      <p:sp>
        <p:nvSpPr>
          <p:cNvPr id="17" name="Shape 17"/>
          <p:cNvSpPr txBox="1">
            <a:spLocks noGrp="1"/>
          </p:cNvSpPr>
          <p:nvPr>
            <p:ph type="sldNum" idx="12"/>
          </p:nvPr>
        </p:nvSpPr>
        <p:spPr>
          <a:xfrm>
            <a:off x="8556791"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
        <p:nvSpPr>
          <p:cNvPr id="2" name="Rectangle 1"/>
          <p:cNvSpPr/>
          <p:nvPr userDrawn="1"/>
        </p:nvSpPr>
        <p:spPr>
          <a:xfrm>
            <a:off x="190391" y="-64612"/>
            <a:ext cx="8749145" cy="5295611"/>
          </a:xfrm>
          <a:prstGeom prst="rect">
            <a:avLst/>
          </a:prstGeom>
          <a:blipFill dpi="0" rotWithShape="1">
            <a:blip r:embed="rId2"/>
            <a:srcRect/>
            <a:tile tx="0" ty="0" sx="100000" sy="100000" flip="none" algn="ctr"/>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348182" y="-16425"/>
            <a:ext cx="1723520" cy="5159925"/>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wrap="square" lIns="91425" tIns="45700" rIns="91425" bIns="45700" anchor="ctr" anchorCtr="0">
            <a:noAutofit/>
          </a:bodyPr>
          <a:lstStyle/>
          <a:p>
            <a:pPr lvl="0">
              <a:spcBef>
                <a:spcPts val="0"/>
              </a:spcBef>
              <a:buNone/>
            </a:pPr>
            <a:endParaRPr/>
          </a:p>
        </p:txBody>
      </p:sp>
      <p:sp>
        <p:nvSpPr>
          <p:cNvPr id="20" name="Shape 20"/>
          <p:cNvSpPr txBox="1">
            <a:spLocks noGrp="1"/>
          </p:cNvSpPr>
          <p:nvPr>
            <p:ph type="body" idx="1"/>
          </p:nvPr>
        </p:nvSpPr>
        <p:spPr>
          <a:xfrm>
            <a:off x="457200" y="1244243"/>
            <a:ext cx="8229600" cy="3630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p:nvPr/>
        </p:nvSpPr>
        <p:spPr>
          <a:xfrm rot="10800000" flipH="1">
            <a:off x="-1118653" y="775"/>
            <a:ext cx="3100651"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wrap="square" lIns="91425" tIns="45700" rIns="91425" bIns="45700" anchor="ctr" anchorCtr="0">
            <a:noAutofit/>
          </a:bodyPr>
          <a:lstStyle/>
          <a:p>
            <a:pPr lvl="0">
              <a:spcBef>
                <a:spcPts val="0"/>
              </a:spcBef>
              <a:buNone/>
            </a:pPr>
            <a:endParaRPr/>
          </a:p>
        </p:txBody>
      </p:sp>
      <p:sp>
        <p:nvSpPr>
          <p:cNvPr id="22" name="Shape 22"/>
          <p:cNvSpPr/>
          <p:nvPr/>
        </p:nvSpPr>
        <p:spPr>
          <a:xfrm rot="10800000">
            <a:off x="8088847" y="-9550"/>
            <a:ext cx="1100668"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wrap="square" lIns="91425" tIns="45700" rIns="91425" bIns="45700" anchor="ctr" anchorCtr="0">
            <a:noAutofit/>
          </a:bodyPr>
          <a:lstStyle/>
          <a:p>
            <a:pPr lvl="0">
              <a:spcBef>
                <a:spcPts val="0"/>
              </a:spcBef>
              <a:buNone/>
            </a:pPr>
            <a:endParaRPr/>
          </a:p>
        </p:txBody>
      </p:sp>
      <p:sp>
        <p:nvSpPr>
          <p:cNvPr id="23" name="Shape 23"/>
          <p:cNvSpPr txBox="1">
            <a:spLocks noGrp="1"/>
          </p:cNvSpPr>
          <p:nvPr>
            <p:ph type="title"/>
          </p:nvPr>
        </p:nvSpPr>
        <p:spPr>
          <a:xfrm>
            <a:off x="457200" y="205978"/>
            <a:ext cx="8229600" cy="9942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556791"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p:nvPr/>
        </p:nvSpPr>
        <p:spPr>
          <a:xfrm rot="10800000" flipH="1">
            <a:off x="-348182" y="-16425"/>
            <a:ext cx="1723520" cy="5159925"/>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wrap="square" lIns="91425" tIns="45700" rIns="91425" bIns="45700" anchor="ctr" anchorCtr="0">
            <a:noAutofit/>
          </a:bodyPr>
          <a:lstStyle/>
          <a:p>
            <a:pPr lvl="0">
              <a:spcBef>
                <a:spcPts val="0"/>
              </a:spcBef>
              <a:buNone/>
            </a:pPr>
            <a:endParaRPr/>
          </a:p>
        </p:txBody>
      </p:sp>
      <p:sp>
        <p:nvSpPr>
          <p:cNvPr id="27" name="Shape 27"/>
          <p:cNvSpPr/>
          <p:nvPr/>
        </p:nvSpPr>
        <p:spPr>
          <a:xfrm rot="10800000" flipH="1">
            <a:off x="-1118653" y="775"/>
            <a:ext cx="3100651"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wrap="square" lIns="91425" tIns="45700" rIns="91425" bIns="45700" anchor="ctr" anchorCtr="0">
            <a:noAutofit/>
          </a:bodyPr>
          <a:lstStyle/>
          <a:p>
            <a:pPr lvl="0">
              <a:spcBef>
                <a:spcPts val="0"/>
              </a:spcBef>
              <a:buNone/>
            </a:pPr>
            <a:endParaRPr/>
          </a:p>
        </p:txBody>
      </p:sp>
      <p:sp>
        <p:nvSpPr>
          <p:cNvPr id="28" name="Shape 28"/>
          <p:cNvSpPr/>
          <p:nvPr/>
        </p:nvSpPr>
        <p:spPr>
          <a:xfrm rot="10800000">
            <a:off x="8088847" y="-9550"/>
            <a:ext cx="1100668"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wrap="square" lIns="91425" tIns="45700" rIns="91425" bIns="45700" anchor="ctr" anchorCtr="0">
            <a:noAutofit/>
          </a:bodyPr>
          <a:lstStyle/>
          <a:p>
            <a:pPr lvl="0">
              <a:spcBef>
                <a:spcPts val="0"/>
              </a:spcBef>
              <a:buNone/>
            </a:pPr>
            <a:endParaRPr/>
          </a:p>
        </p:txBody>
      </p:sp>
      <p:sp>
        <p:nvSpPr>
          <p:cNvPr id="29" name="Shape 29"/>
          <p:cNvSpPr txBox="1">
            <a:spLocks noGrp="1"/>
          </p:cNvSpPr>
          <p:nvPr>
            <p:ph type="title"/>
          </p:nvPr>
        </p:nvSpPr>
        <p:spPr>
          <a:xfrm>
            <a:off x="457200" y="205978"/>
            <a:ext cx="8229600" cy="9942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457200" y="1244243"/>
            <a:ext cx="4038600" cy="3630300"/>
          </a:xfrm>
          <a:prstGeom prst="rect">
            <a:avLst/>
          </a:prstGeom>
        </p:spPr>
        <p:txBody>
          <a:bodyPr wrap="square" lIns="91425" tIns="91425" rIns="91425" bIns="91425" anchor="t" anchorCtr="0"/>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a:endParaRPr/>
          </a:p>
        </p:txBody>
      </p:sp>
      <p:sp>
        <p:nvSpPr>
          <p:cNvPr id="31" name="Shape 31"/>
          <p:cNvSpPr txBox="1">
            <a:spLocks noGrp="1"/>
          </p:cNvSpPr>
          <p:nvPr>
            <p:ph type="body" idx="2"/>
          </p:nvPr>
        </p:nvSpPr>
        <p:spPr>
          <a:xfrm>
            <a:off x="4648200" y="1244243"/>
            <a:ext cx="4038600" cy="3630300"/>
          </a:xfrm>
          <a:prstGeom prst="rect">
            <a:avLst/>
          </a:prstGeom>
        </p:spPr>
        <p:txBody>
          <a:bodyPr wrap="square" lIns="91425" tIns="91425" rIns="91425" bIns="91425" anchor="t" anchorCtr="0"/>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a:endParaRPr/>
          </a:p>
        </p:txBody>
      </p:sp>
      <p:sp>
        <p:nvSpPr>
          <p:cNvPr id="32" name="Shape 32"/>
          <p:cNvSpPr txBox="1">
            <a:spLocks noGrp="1"/>
          </p:cNvSpPr>
          <p:nvPr>
            <p:ph type="sldNum" idx="12"/>
          </p:nvPr>
        </p:nvSpPr>
        <p:spPr>
          <a:xfrm>
            <a:off x="8556791"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p:nvPr/>
        </p:nvSpPr>
        <p:spPr>
          <a:xfrm rot="10800000" flipH="1">
            <a:off x="-348182" y="-16425"/>
            <a:ext cx="1723520" cy="5159925"/>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wrap="square" lIns="91425" tIns="45700" rIns="91425" bIns="45700" anchor="ctr" anchorCtr="0">
            <a:noAutofit/>
          </a:bodyPr>
          <a:lstStyle/>
          <a:p>
            <a:pPr lvl="0">
              <a:spcBef>
                <a:spcPts val="0"/>
              </a:spcBef>
              <a:buNone/>
            </a:pPr>
            <a:endParaRPr/>
          </a:p>
        </p:txBody>
      </p:sp>
      <p:sp>
        <p:nvSpPr>
          <p:cNvPr id="35" name="Shape 35"/>
          <p:cNvSpPr/>
          <p:nvPr/>
        </p:nvSpPr>
        <p:spPr>
          <a:xfrm rot="10800000" flipH="1">
            <a:off x="-1118653" y="775"/>
            <a:ext cx="3100651"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wrap="square" lIns="91425" tIns="45700" rIns="91425" bIns="45700" anchor="ctr" anchorCtr="0">
            <a:noAutofit/>
          </a:bodyPr>
          <a:lstStyle/>
          <a:p>
            <a:pPr lvl="0">
              <a:spcBef>
                <a:spcPts val="0"/>
              </a:spcBef>
              <a:buNone/>
            </a:pPr>
            <a:endParaRPr/>
          </a:p>
        </p:txBody>
      </p:sp>
      <p:sp>
        <p:nvSpPr>
          <p:cNvPr id="36" name="Shape 36"/>
          <p:cNvSpPr/>
          <p:nvPr/>
        </p:nvSpPr>
        <p:spPr>
          <a:xfrm rot="10800000">
            <a:off x="8088847" y="-9550"/>
            <a:ext cx="1100668"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wrap="square" lIns="91425" tIns="45700" rIns="91425" bIns="45700" anchor="ctr" anchorCtr="0">
            <a:noAutofit/>
          </a:bodyPr>
          <a:lstStyle/>
          <a:p>
            <a:pPr lvl="0">
              <a:spcBef>
                <a:spcPts val="0"/>
              </a:spcBef>
              <a:buNone/>
            </a:pPr>
            <a:endParaRPr/>
          </a:p>
        </p:txBody>
      </p:sp>
      <p:sp>
        <p:nvSpPr>
          <p:cNvPr id="37" name="Shape 37"/>
          <p:cNvSpPr txBox="1">
            <a:spLocks noGrp="1"/>
          </p:cNvSpPr>
          <p:nvPr>
            <p:ph type="title"/>
          </p:nvPr>
        </p:nvSpPr>
        <p:spPr>
          <a:xfrm>
            <a:off x="457200" y="205978"/>
            <a:ext cx="8229600" cy="9942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556791"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9"/>
        <p:cNvGrpSpPr/>
        <p:nvPr/>
      </p:nvGrpSpPr>
      <p:grpSpPr>
        <a:xfrm>
          <a:off x="0" y="0"/>
          <a:ext cx="0" cy="0"/>
          <a:chOff x="0" y="0"/>
          <a:chExt cx="0" cy="0"/>
        </a:xfrm>
      </p:grpSpPr>
      <p:grpSp>
        <p:nvGrpSpPr>
          <p:cNvPr id="40" name="Shape 40"/>
          <p:cNvGrpSpPr/>
          <p:nvPr/>
        </p:nvGrpSpPr>
        <p:grpSpPr>
          <a:xfrm>
            <a:off x="-6264" y="3700040"/>
            <a:ext cx="9150267" cy="2325488"/>
            <a:chOff x="-6264" y="4933387"/>
            <a:chExt cx="9150267" cy="3100651"/>
          </a:xfrm>
        </p:grpSpPr>
        <p:sp>
          <p:nvSpPr>
            <p:cNvPr id="41" name="Shape 41"/>
            <p:cNvSpPr/>
            <p:nvPr/>
          </p:nvSpPr>
          <p:spPr>
            <a:xfrm>
              <a:off x="-8" y="5537200"/>
              <a:ext cx="9144009"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wrap="square" lIns="91425" tIns="45700" rIns="91425" bIns="45700" anchor="ctr" anchorCtr="0">
              <a:noAutofit/>
            </a:bodyPr>
            <a:lstStyle/>
            <a:p>
              <a:pPr lvl="0">
                <a:spcBef>
                  <a:spcPts val="0"/>
                </a:spcBef>
                <a:buNone/>
              </a:pPr>
              <a:endParaRPr/>
            </a:p>
          </p:txBody>
        </p:sp>
        <p:sp>
          <p:nvSpPr>
            <p:cNvPr id="42" name="Shape 42"/>
            <p:cNvSpPr/>
            <p:nvPr/>
          </p:nvSpPr>
          <p:spPr>
            <a:xfrm rot="5400000" flipH="1">
              <a:off x="3018543" y="1908579"/>
              <a:ext cx="3100651" cy="91502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wrap="square" lIns="91425" tIns="45700" rIns="91425" bIns="45700" anchor="ctr" anchorCtr="0">
              <a:noAutofit/>
            </a:bodyPr>
            <a:lstStyle/>
            <a:p>
              <a:pPr lvl="0">
                <a:spcBef>
                  <a:spcPts val="0"/>
                </a:spcBef>
                <a:buNone/>
              </a:pPr>
              <a:endParaRPr/>
            </a:p>
          </p:txBody>
        </p:sp>
        <p:sp>
          <p:nvSpPr>
            <p:cNvPr id="43" name="Shape 43"/>
            <p:cNvSpPr/>
            <p:nvPr/>
          </p:nvSpPr>
          <p:spPr>
            <a:xfrm>
              <a:off x="-8" y="5740400"/>
              <a:ext cx="9144011"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wrap="square" lIns="91425" tIns="45700" rIns="91425" bIns="45700" anchor="ctr" anchorCtr="0">
              <a:noAutofit/>
            </a:bodyPr>
            <a:lstStyle/>
            <a:p>
              <a:pPr lvl="0">
                <a:spcBef>
                  <a:spcPts val="0"/>
                </a:spcBef>
                <a:buNone/>
              </a:pPr>
              <a:endParaRPr/>
            </a:p>
          </p:txBody>
        </p:sp>
      </p:grpSp>
      <p:sp>
        <p:nvSpPr>
          <p:cNvPr id="44" name="Shape 44"/>
          <p:cNvSpPr txBox="1">
            <a:spLocks noGrp="1"/>
          </p:cNvSpPr>
          <p:nvPr>
            <p:ph type="body" idx="1"/>
          </p:nvPr>
        </p:nvSpPr>
        <p:spPr>
          <a:xfrm>
            <a:off x="1792288" y="4025504"/>
            <a:ext cx="5486400" cy="603600"/>
          </a:xfrm>
          <a:prstGeom prst="rect">
            <a:avLst/>
          </a:prstGeom>
        </p:spPr>
        <p:txBody>
          <a:bodyPr wrap="square" lIns="91425" tIns="91425" rIns="91425" bIns="91425" anchor="ctr" anchorCtr="0"/>
          <a:lstStyle>
            <a:lvl1pPr lvl="0" algn="ctr">
              <a:spcBef>
                <a:spcPts val="0"/>
              </a:spcBef>
              <a:buSzPct val="100000"/>
              <a:buNone/>
              <a:defRPr sz="2400"/>
            </a:lvl1pPr>
          </a:lstStyle>
          <a:p>
            <a:endParaRPr/>
          </a:p>
        </p:txBody>
      </p:sp>
      <p:sp>
        <p:nvSpPr>
          <p:cNvPr id="45" name="Shape 45"/>
          <p:cNvSpPr txBox="1">
            <a:spLocks noGrp="1"/>
          </p:cNvSpPr>
          <p:nvPr>
            <p:ph type="sldNum" idx="12"/>
          </p:nvPr>
        </p:nvSpPr>
        <p:spPr>
          <a:xfrm>
            <a:off x="8556791"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8556791" y="47498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_AND_BODY_1">
    <p:spTree>
      <p:nvGrpSpPr>
        <p:cNvPr id="1" name="Shape 4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wave">
    <p:bg>
      <p:bgPr>
        <a:solidFill>
          <a:schemeClr val="bg1">
            <a:alpha val="54000"/>
          </a:schemeClr>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994200"/>
          </a:xfrm>
          <a:prstGeom prst="rect">
            <a:avLst/>
          </a:prstGeom>
          <a:noFill/>
          <a:ln>
            <a:noFill/>
          </a:ln>
        </p:spPr>
        <p:txBody>
          <a:bodyPr wrap="square" lIns="91425" tIns="91425" rIns="91425" bIns="91425" anchor="b" anchorCtr="0"/>
          <a:lstStyle>
            <a:lvl1pPr lv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lvl="1">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lvl="2">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lvl="3">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lvl="4">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lvl="5">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lvl="6">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lvl="7">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lvl="8">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7" name="Shape 7"/>
          <p:cNvSpPr txBox="1">
            <a:spLocks noGrp="1"/>
          </p:cNvSpPr>
          <p:nvPr>
            <p:ph type="body" idx="1"/>
          </p:nvPr>
        </p:nvSpPr>
        <p:spPr>
          <a:xfrm>
            <a:off x="457200" y="1295400"/>
            <a:ext cx="8229600" cy="3394500"/>
          </a:xfrm>
          <a:prstGeom prst="rect">
            <a:avLst/>
          </a:prstGeom>
          <a:noFill/>
          <a:ln>
            <a:noFill/>
          </a:ln>
        </p:spPr>
        <p:txBody>
          <a:bodyPr wrap="square" lIns="91425" tIns="91425" rIns="91425" bIns="91425" anchor="t" anchorCtr="0"/>
          <a:lstStyle>
            <a:lvl1pPr lvl="0">
              <a:spcBef>
                <a:spcPts val="0"/>
              </a:spcBef>
              <a:buClr>
                <a:schemeClr val="dk2"/>
              </a:buClr>
              <a:buSzPct val="100000"/>
              <a:buFont typeface="Trebuchet MS"/>
              <a:buChar char="●"/>
              <a:defRPr sz="3200">
                <a:solidFill>
                  <a:schemeClr val="dk2"/>
                </a:solidFill>
                <a:latin typeface="Trebuchet MS"/>
                <a:ea typeface="Trebuchet MS"/>
                <a:cs typeface="Trebuchet MS"/>
                <a:sym typeface="Trebuchet MS"/>
              </a:defRPr>
            </a:lvl1pPr>
            <a:lvl2pPr lvl="1">
              <a:spcBef>
                <a:spcPts val="560"/>
              </a:spcBef>
              <a:buClr>
                <a:schemeClr val="dk2"/>
              </a:buClr>
              <a:buSzPct val="100000"/>
              <a:buFont typeface="Trebuchet MS"/>
              <a:buChar char="○"/>
              <a:defRPr sz="2800">
                <a:solidFill>
                  <a:schemeClr val="dk2"/>
                </a:solidFill>
                <a:latin typeface="Trebuchet MS"/>
                <a:ea typeface="Trebuchet MS"/>
                <a:cs typeface="Trebuchet MS"/>
                <a:sym typeface="Trebuchet MS"/>
              </a:defRPr>
            </a:lvl2pPr>
            <a:lvl3pPr lvl="2">
              <a:spcBef>
                <a:spcPts val="480"/>
              </a:spcBef>
              <a:buClr>
                <a:schemeClr val="dk2"/>
              </a:buClr>
              <a:buSzPct val="100000"/>
              <a:buFont typeface="Trebuchet MS"/>
              <a:buChar char="■"/>
              <a:defRPr sz="2400">
                <a:solidFill>
                  <a:schemeClr val="dk2"/>
                </a:solidFill>
                <a:latin typeface="Trebuchet MS"/>
                <a:ea typeface="Trebuchet MS"/>
                <a:cs typeface="Trebuchet MS"/>
                <a:sym typeface="Trebuchet MS"/>
              </a:defRPr>
            </a:lvl3pPr>
            <a:lvl4pPr lvl="3">
              <a:spcBef>
                <a:spcPts val="400"/>
              </a:spcBef>
              <a:buClr>
                <a:schemeClr val="dk2"/>
              </a:buClr>
              <a:buSzPct val="100000"/>
              <a:buFont typeface="Trebuchet MS"/>
              <a:buChar char="●"/>
              <a:defRPr sz="2000">
                <a:solidFill>
                  <a:schemeClr val="dk2"/>
                </a:solidFill>
                <a:latin typeface="Trebuchet MS"/>
                <a:ea typeface="Trebuchet MS"/>
                <a:cs typeface="Trebuchet MS"/>
                <a:sym typeface="Trebuchet MS"/>
              </a:defRPr>
            </a:lvl4pPr>
            <a:lvl5pPr lvl="4">
              <a:spcBef>
                <a:spcPts val="400"/>
              </a:spcBef>
              <a:buClr>
                <a:schemeClr val="dk2"/>
              </a:buClr>
              <a:buSzPct val="100000"/>
              <a:buFont typeface="Trebuchet MS"/>
              <a:buChar char="○"/>
              <a:defRPr sz="2000">
                <a:solidFill>
                  <a:schemeClr val="dk2"/>
                </a:solidFill>
                <a:latin typeface="Trebuchet MS"/>
                <a:ea typeface="Trebuchet MS"/>
                <a:cs typeface="Trebuchet MS"/>
                <a:sym typeface="Trebuchet MS"/>
              </a:defRPr>
            </a:lvl5pPr>
            <a:lvl6pPr lvl="5">
              <a:spcBef>
                <a:spcPts val="400"/>
              </a:spcBef>
              <a:buClr>
                <a:schemeClr val="dk2"/>
              </a:buClr>
              <a:buSzPct val="100000"/>
              <a:buFont typeface="Trebuchet MS"/>
              <a:buChar char="■"/>
              <a:defRPr sz="2000">
                <a:solidFill>
                  <a:schemeClr val="dk2"/>
                </a:solidFill>
                <a:latin typeface="Trebuchet MS"/>
                <a:ea typeface="Trebuchet MS"/>
                <a:cs typeface="Trebuchet MS"/>
                <a:sym typeface="Trebuchet MS"/>
              </a:defRPr>
            </a:lvl6pPr>
            <a:lvl7pPr lvl="6">
              <a:spcBef>
                <a:spcPts val="400"/>
              </a:spcBef>
              <a:buClr>
                <a:schemeClr val="dk2"/>
              </a:buClr>
              <a:buSzPct val="100000"/>
              <a:buFont typeface="Trebuchet MS"/>
              <a:buChar char="●"/>
              <a:defRPr sz="2000">
                <a:solidFill>
                  <a:schemeClr val="dk2"/>
                </a:solidFill>
                <a:latin typeface="Trebuchet MS"/>
                <a:ea typeface="Trebuchet MS"/>
                <a:cs typeface="Trebuchet MS"/>
                <a:sym typeface="Trebuchet MS"/>
              </a:defRPr>
            </a:lvl7pPr>
            <a:lvl8pPr lvl="7">
              <a:spcBef>
                <a:spcPts val="400"/>
              </a:spcBef>
              <a:buClr>
                <a:schemeClr val="dk2"/>
              </a:buClr>
              <a:buSzPct val="100000"/>
              <a:buFont typeface="Trebuchet MS"/>
              <a:buChar char="○"/>
              <a:defRPr sz="2000">
                <a:solidFill>
                  <a:schemeClr val="dk2"/>
                </a:solidFill>
                <a:latin typeface="Trebuchet MS"/>
                <a:ea typeface="Trebuchet MS"/>
                <a:cs typeface="Trebuchet MS"/>
                <a:sym typeface="Trebuchet MS"/>
              </a:defRPr>
            </a:lvl8pPr>
            <a:lvl9pPr lvl="8">
              <a:spcBef>
                <a:spcPts val="400"/>
              </a:spcBef>
              <a:buClr>
                <a:schemeClr val="dk2"/>
              </a:buClr>
              <a:buSzPct val="100000"/>
              <a:buFont typeface="Trebuchet MS"/>
              <a:buChar char="■"/>
              <a:defRPr sz="2000">
                <a:solidFill>
                  <a:schemeClr val="dk2"/>
                </a:solidFill>
                <a:latin typeface="Trebuchet MS"/>
                <a:ea typeface="Trebuchet MS"/>
                <a:cs typeface="Trebuchet MS"/>
                <a:sym typeface="Trebuchet MS"/>
              </a:defRPr>
            </a:lvl9pPr>
          </a:lstStyle>
          <a:p>
            <a:endParaRPr/>
          </a:p>
        </p:txBody>
      </p:sp>
      <p:sp>
        <p:nvSpPr>
          <p:cNvPr id="8" name="Shape 8"/>
          <p:cNvSpPr txBox="1">
            <a:spLocks noGrp="1"/>
          </p:cNvSpPr>
          <p:nvPr>
            <p:ph type="sldNum" idx="12"/>
          </p:nvPr>
        </p:nvSpPr>
        <p:spPr>
          <a:xfrm>
            <a:off x="8556791" y="4749851"/>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300">
                <a:solidFill>
                  <a:schemeClr val="lt2"/>
                </a:solidFill>
                <a:latin typeface="Trebuchet MS"/>
                <a:ea typeface="Trebuchet MS"/>
                <a:cs typeface="Trebuchet MS"/>
                <a:sym typeface="Trebuchet MS"/>
              </a:rPr>
              <a:t>‹#›</a:t>
            </a:fld>
            <a:endParaRPr lang="en" sz="1300">
              <a:solidFill>
                <a:schemeClr val="lt2"/>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NDZzAIcCQLQ"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3294" y="235668"/>
            <a:ext cx="2868600" cy="4572000"/>
          </a:xfrm>
          <a:prstGeom prst="rect">
            <a:avLst/>
          </a:prstGeom>
        </p:spPr>
        <p:txBody>
          <a:bodyPr wrap="square" lIns="91425" tIns="91425" rIns="91425" bIns="91425" anchor="t" anchorCtr="0">
            <a:noAutofit/>
          </a:bodyPr>
          <a:lstStyle/>
          <a:p>
            <a:pPr lvl="0" algn="l" rtl="0">
              <a:spcBef>
                <a:spcPts val="0"/>
              </a:spcBef>
              <a:buClr>
                <a:schemeClr val="dk1"/>
              </a:buClr>
              <a:buSzPct val="61111"/>
              <a:buFont typeface="Arial"/>
              <a:buNone/>
            </a:pPr>
            <a:r>
              <a:rPr lang="en" sz="1800"/>
              <a:t>1) Where is the sunniest place in the world?</a:t>
            </a:r>
          </a:p>
          <a:p>
            <a:pPr lvl="0" algn="l" rtl="0">
              <a:spcBef>
                <a:spcPts val="0"/>
              </a:spcBef>
              <a:buClr>
                <a:schemeClr val="dk1"/>
              </a:buClr>
              <a:buSzPct val="61111"/>
              <a:buFont typeface="Arial"/>
              <a:buNone/>
            </a:pPr>
            <a:endParaRPr sz="1800"/>
          </a:p>
          <a:p>
            <a:pPr lvl="0" algn="l" rtl="0">
              <a:spcBef>
                <a:spcPts val="0"/>
              </a:spcBef>
              <a:buClr>
                <a:schemeClr val="dk1"/>
              </a:buClr>
              <a:buSzPct val="61111"/>
              <a:buFont typeface="Arial"/>
              <a:buNone/>
            </a:pPr>
            <a:r>
              <a:rPr lang="en" sz="1800"/>
              <a:t>2) What process allows plants to capture sunlight?</a:t>
            </a:r>
          </a:p>
          <a:p>
            <a:pPr lvl="0" algn="l" rtl="0">
              <a:spcBef>
                <a:spcPts val="0"/>
              </a:spcBef>
              <a:buClr>
                <a:schemeClr val="dk1"/>
              </a:buClr>
              <a:buSzPct val="61111"/>
              <a:buFont typeface="Arial"/>
              <a:buNone/>
            </a:pPr>
            <a:endParaRPr sz="1800"/>
          </a:p>
          <a:p>
            <a:pPr lvl="0" algn="l" rtl="0">
              <a:spcBef>
                <a:spcPts val="0"/>
              </a:spcBef>
              <a:buClr>
                <a:schemeClr val="dk1"/>
              </a:buClr>
              <a:buSzPct val="61111"/>
              <a:buFont typeface="Arial"/>
              <a:buNone/>
            </a:pPr>
            <a:r>
              <a:rPr lang="en" sz="1800"/>
              <a:t>3) What do photovoltaic cells do?</a:t>
            </a:r>
          </a:p>
          <a:p>
            <a:pPr lvl="0" algn="l" rtl="0">
              <a:spcBef>
                <a:spcPts val="0"/>
              </a:spcBef>
              <a:buClr>
                <a:schemeClr val="dk1"/>
              </a:buClr>
              <a:buSzPct val="61111"/>
              <a:buFont typeface="Arial"/>
              <a:buNone/>
            </a:pPr>
            <a:endParaRPr sz="1800"/>
          </a:p>
          <a:p>
            <a:pPr lvl="0" algn="l" rtl="0">
              <a:spcBef>
                <a:spcPts val="0"/>
              </a:spcBef>
              <a:buClr>
                <a:schemeClr val="dk1"/>
              </a:buClr>
              <a:buSzPct val="61111"/>
              <a:buFont typeface="Arial"/>
              <a:buNone/>
            </a:pPr>
            <a:r>
              <a:rPr lang="en" sz="1800"/>
              <a:t>4) What is the major downside of solar power?</a:t>
            </a:r>
          </a:p>
          <a:p>
            <a:pPr lvl="0" algn="l" rtl="0">
              <a:spcBef>
                <a:spcPts val="0"/>
              </a:spcBef>
              <a:buClr>
                <a:schemeClr val="dk1"/>
              </a:buClr>
              <a:buSzPct val="61111"/>
              <a:buFont typeface="Arial"/>
              <a:buNone/>
            </a:pPr>
            <a:endParaRPr sz="1800"/>
          </a:p>
          <a:p>
            <a:pPr lvl="0" algn="l">
              <a:spcBef>
                <a:spcPts val="0"/>
              </a:spcBef>
              <a:buNone/>
            </a:pPr>
            <a:r>
              <a:rPr lang="en" sz="1800"/>
              <a:t>5) How can that downside be overcome?</a:t>
            </a:r>
          </a:p>
        </p:txBody>
      </p:sp>
      <p:sp>
        <p:nvSpPr>
          <p:cNvPr id="54" name="Shape 54" descr="Our animated correspondent, 'Little Lee Patrick Sullivan,' continues our &quot;Energy 101&quot; series with an inside look at solar-power technology. He breaks down the different types of solar devices and how they work, detailing the pros and cons of this renewable energy source." title="Energy 101: Solar Power">
            <a:hlinkClick r:id="rId3"/>
          </p:cNvPr>
          <p:cNvSpPr/>
          <p:nvPr/>
        </p:nvSpPr>
        <p:spPr>
          <a:xfrm>
            <a:off x="3048000" y="285750"/>
            <a:ext cx="6096000" cy="4572000"/>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482" y="1163782"/>
            <a:ext cx="4072548" cy="2887807"/>
          </a:xfrm>
          <a:prstGeom prst="rect">
            <a:avLst/>
          </a:prstGeom>
          <a:blipFill dpi="0" rotWithShape="1">
            <a:blip r:embed="rId4">
              <a:alphaModFix amt="50000"/>
            </a:blip>
            <a:srcRect/>
            <a:stretch>
              <a:fillRect/>
            </a:stretch>
          </a:blipFill>
        </p:spPr>
      </p:pic>
      <p:sp>
        <p:nvSpPr>
          <p:cNvPr id="106" name="Shape 106"/>
          <p:cNvSpPr txBox="1">
            <a:spLocks noGrp="1"/>
          </p:cNvSpPr>
          <p:nvPr>
            <p:ph type="title" idx="4294967295"/>
          </p:nvPr>
        </p:nvSpPr>
        <p:spPr>
          <a:xfrm>
            <a:off x="304800" y="166475"/>
            <a:ext cx="7772400" cy="4023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Biofuels can power automobiles</a:t>
            </a:r>
          </a:p>
        </p:txBody>
      </p:sp>
      <p:sp>
        <p:nvSpPr>
          <p:cNvPr id="107" name="Shape 107"/>
          <p:cNvSpPr txBox="1">
            <a:spLocks noGrp="1"/>
          </p:cNvSpPr>
          <p:nvPr>
            <p:ph type="body" idx="4294967295"/>
          </p:nvPr>
        </p:nvSpPr>
        <p:spPr>
          <a:xfrm>
            <a:off x="137336" y="1163782"/>
            <a:ext cx="5181600" cy="3659332"/>
          </a:xfrm>
          <a:prstGeom prst="rect">
            <a:avLst/>
          </a:prstGeom>
          <a:noFill/>
          <a:ln>
            <a:noFill/>
          </a:ln>
        </p:spPr>
        <p:txBody>
          <a:bodyPr wrap="square"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Ethanol = produces as a biofuel by fermenting carbohydrate-rich crops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Ethanol is widely added to U.S. gasoline to reduce emissions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Any vehicle will run well on a 10% ethanol </a:t>
            </a:r>
            <a:r>
              <a:rPr lang="en" sz="2200" b="0" i="0" u="none" strike="noStrike" cap="none" dirty="0" smtClean="0">
                <a:solidFill>
                  <a:schemeClr val="dk2"/>
                </a:solidFill>
                <a:latin typeface="Myanmar Text" panose="020B0502040204020203" pitchFamily="34" charset="0"/>
                <a:ea typeface="Questrial"/>
                <a:cs typeface="Myanmar Text" panose="020B0502040204020203" pitchFamily="34" charset="0"/>
                <a:sym typeface="Questrial"/>
              </a:rPr>
              <a:t>mix (don’t use in lawn equipment though)</a:t>
            </a:r>
            <a:endPar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endParaRPr>
          </a:p>
          <a:p>
            <a:pPr marL="342900" marR="0" lvl="0" indent="-279400" algn="l" rtl="0">
              <a:spcBef>
                <a:spcPts val="440"/>
              </a:spcBef>
              <a:buClr>
                <a:schemeClr val="accent1"/>
              </a:buClr>
              <a:buSzPct val="76000"/>
              <a:buFont typeface="Noto Symbol"/>
              <a:buNone/>
            </a:pPr>
            <a:endParaRPr sz="2200" b="0" i="0" u="none" strike="noStrike" cap="none" dirty="0">
              <a:solidFill>
                <a:schemeClr val="dk2"/>
              </a:solidFill>
              <a:latin typeface="Questrial"/>
              <a:ea typeface="Questrial"/>
              <a:cs typeface="Questrial"/>
              <a:sym typeface="Quest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idx="4294967295"/>
          </p:nvPr>
        </p:nvSpPr>
        <p:spPr>
          <a:xfrm>
            <a:off x="235425" y="124303"/>
            <a:ext cx="7024800" cy="5838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accent1"/>
                </a:solidFill>
                <a:latin typeface="Questrial"/>
                <a:ea typeface="Questrial"/>
                <a:cs typeface="Questrial"/>
                <a:sym typeface="Questrial"/>
              </a:rPr>
              <a:t>Cars can run on ethanol</a:t>
            </a:r>
          </a:p>
        </p:txBody>
      </p:sp>
      <p:sp>
        <p:nvSpPr>
          <p:cNvPr id="115" name="Shape 115"/>
          <p:cNvSpPr txBox="1">
            <a:spLocks noGrp="1"/>
          </p:cNvSpPr>
          <p:nvPr>
            <p:ph type="body" idx="4294967295"/>
          </p:nvPr>
        </p:nvSpPr>
        <p:spPr>
          <a:xfrm>
            <a:off x="4114800" y="1139428"/>
            <a:ext cx="4648200" cy="3207544"/>
          </a:xfrm>
          <a:prstGeom prst="rect">
            <a:avLst/>
          </a:prstGeom>
          <a:noFill/>
          <a:ln>
            <a:noFill/>
          </a:ln>
        </p:spPr>
        <p:txBody>
          <a:bodyPr wrap="square"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1"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Flexible fuel vehicles</a:t>
            </a: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 = run on 85% ethanol</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But, very few gas stations offer this fuel</a:t>
            </a:r>
          </a:p>
        </p:txBody>
      </p:sp>
      <p:pic>
        <p:nvPicPr>
          <p:cNvPr id="116" name="Shape 116" descr="20_17"/>
          <p:cNvPicPr preferRelativeResize="0"/>
          <p:nvPr/>
        </p:nvPicPr>
        <p:blipFill rotWithShape="1">
          <a:blip r:embed="rId3">
            <a:alphaModFix/>
          </a:blip>
          <a:srcRect/>
          <a:stretch/>
        </p:blipFill>
        <p:spPr>
          <a:xfrm>
            <a:off x="838200" y="1485900"/>
            <a:ext cx="3014662" cy="245745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idx="4294967295"/>
          </p:nvPr>
        </p:nvSpPr>
        <p:spPr>
          <a:xfrm>
            <a:off x="225625" y="141025"/>
            <a:ext cx="8918400" cy="9144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Biodiesel from vegetable oil</a:t>
            </a:r>
          </a:p>
        </p:txBody>
      </p:sp>
      <p:sp>
        <p:nvSpPr>
          <p:cNvPr id="122" name="Shape 122"/>
          <p:cNvSpPr txBox="1">
            <a:spLocks noGrp="1"/>
          </p:cNvSpPr>
          <p:nvPr>
            <p:ph type="body" idx="4294967295"/>
          </p:nvPr>
        </p:nvSpPr>
        <p:spPr>
          <a:xfrm>
            <a:off x="381000" y="901303"/>
            <a:ext cx="4953000" cy="3912394"/>
          </a:xfrm>
          <a:prstGeom prst="rect">
            <a:avLst/>
          </a:prstGeom>
          <a:noFill/>
          <a:ln>
            <a:noFill/>
          </a:ln>
        </p:spPr>
        <p:txBody>
          <a:bodyPr wrap="square"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U.S. biodiesel producers use soybean oil</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Animal fats, used grease, and cooking oil can also be used</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Vehicles can run on 100% biodiesel, but the engine needs to be modified</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Biodiesel cuts down on emissions; its fuel economy is almost as good and costs slightly more than gasoline</a:t>
            </a:r>
          </a:p>
        </p:txBody>
      </p:sp>
      <p:pic>
        <p:nvPicPr>
          <p:cNvPr id="123" name="Shape 123" descr="20_18"/>
          <p:cNvPicPr preferRelativeResize="0"/>
          <p:nvPr/>
        </p:nvPicPr>
        <p:blipFill rotWithShape="1">
          <a:blip r:embed="rId3">
            <a:alphaModFix/>
          </a:blip>
          <a:srcRect/>
          <a:stretch/>
        </p:blipFill>
        <p:spPr>
          <a:xfrm>
            <a:off x="5410200" y="800100"/>
            <a:ext cx="3276600" cy="2168128"/>
          </a:xfrm>
          <a:prstGeom prst="rect">
            <a:avLst/>
          </a:prstGeom>
          <a:noFill/>
          <a:ln>
            <a:noFill/>
          </a:ln>
        </p:spPr>
      </p:pic>
      <p:pic>
        <p:nvPicPr>
          <p:cNvPr id="124" name="Shape 124" descr="20_19"/>
          <p:cNvPicPr preferRelativeResize="0"/>
          <p:nvPr/>
        </p:nvPicPr>
        <p:blipFill rotWithShape="1">
          <a:blip r:embed="rId4">
            <a:alphaModFix/>
          </a:blip>
          <a:srcRect/>
          <a:stretch/>
        </p:blipFill>
        <p:spPr>
          <a:xfrm>
            <a:off x="5562600" y="3086100"/>
            <a:ext cx="3276600" cy="1759744"/>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615" y="858982"/>
            <a:ext cx="4558894" cy="3517946"/>
          </a:xfrm>
          <a:prstGeom prst="rect">
            <a:avLst/>
          </a:prstGeom>
        </p:spPr>
      </p:pic>
      <p:sp>
        <p:nvSpPr>
          <p:cNvPr id="129" name="Shape 129"/>
          <p:cNvSpPr txBox="1">
            <a:spLocks noGrp="1"/>
          </p:cNvSpPr>
          <p:nvPr>
            <p:ph type="title" idx="4294967295"/>
          </p:nvPr>
        </p:nvSpPr>
        <p:spPr>
          <a:xfrm>
            <a:off x="596900" y="166500"/>
            <a:ext cx="8305800" cy="4572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Biomass energy brings </a:t>
            </a:r>
            <a:r>
              <a:rPr lang="en" sz="4000" b="0" i="0" u="none" strike="noStrike" cap="none" dirty="0" smtClean="0">
                <a:solidFill>
                  <a:schemeClr val="accent1"/>
                </a:solidFill>
                <a:latin typeface="Myanmar Text" panose="020B0502040204020203" pitchFamily="34" charset="0"/>
                <a:ea typeface="Questrial"/>
                <a:cs typeface="Myanmar Text" panose="020B0502040204020203" pitchFamily="34" charset="0"/>
                <a:sym typeface="Questrial"/>
              </a:rPr>
              <a:t>BENEFITS</a:t>
            </a:r>
            <a:endParaRPr lang="en" sz="4000" b="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endParaRPr>
          </a:p>
        </p:txBody>
      </p:sp>
      <p:sp>
        <p:nvSpPr>
          <p:cNvPr id="130" name="Shape 130"/>
          <p:cNvSpPr txBox="1">
            <a:spLocks noGrp="1"/>
          </p:cNvSpPr>
          <p:nvPr>
            <p:ph type="body" idx="4294967295"/>
          </p:nvPr>
        </p:nvSpPr>
        <p:spPr>
          <a:xfrm>
            <a:off x="-122382" y="623701"/>
            <a:ext cx="5588000" cy="4519799"/>
          </a:xfrm>
          <a:prstGeom prst="rect">
            <a:avLst/>
          </a:prstGeom>
          <a:noFill/>
          <a:ln>
            <a:noFill/>
          </a:ln>
        </p:spPr>
        <p:txBody>
          <a:bodyPr wrap="square"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It is essentially carbon-neutral, releasing  no n</a:t>
            </a:r>
            <a:r>
              <a:rPr lang="en" sz="2400" dirty="0">
                <a:latin typeface="Myanmar Text" panose="020B0502040204020203" pitchFamily="34" charset="0"/>
                <a:ea typeface="Questrial"/>
                <a:cs typeface="Myanmar Text" panose="020B0502040204020203" pitchFamily="34" charset="0"/>
                <a:sym typeface="Questrial"/>
              </a:rPr>
              <a:t>ew</a:t>
            </a: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 carbon into the atmosphere</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Economic benefits include </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Supporting rural communities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Reducing dependence o</a:t>
            </a:r>
            <a:r>
              <a:rPr lang="en" sz="2200" dirty="0">
                <a:latin typeface="Myanmar Text" panose="020B0502040204020203" pitchFamily="34" charset="0"/>
                <a:ea typeface="Questrial"/>
                <a:cs typeface="Myanmar Text" panose="020B0502040204020203" pitchFamily="34" charset="0"/>
                <a:sym typeface="Questrial"/>
              </a:rPr>
              <a:t>n</a:t>
            </a: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 fossil fuel imports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Improved energy efficiency</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Reduces air pollutants such as sulfur dioxide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mt="30000"/>
          </a:blip>
          <a:stretch>
            <a:fillRect/>
          </a:stretch>
        </a:blip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idx="4294967295"/>
          </p:nvPr>
        </p:nvSpPr>
        <p:spPr>
          <a:xfrm>
            <a:off x="685800" y="114300"/>
            <a:ext cx="7772400" cy="4572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Drawbacks of biomass energy</a:t>
            </a:r>
          </a:p>
        </p:txBody>
      </p:sp>
      <p:sp>
        <p:nvSpPr>
          <p:cNvPr id="136" name="Shape 136"/>
          <p:cNvSpPr txBox="1">
            <a:spLocks noGrp="1"/>
          </p:cNvSpPr>
          <p:nvPr>
            <p:ph type="body" idx="4294967295"/>
          </p:nvPr>
        </p:nvSpPr>
        <p:spPr>
          <a:xfrm>
            <a:off x="231900" y="898095"/>
            <a:ext cx="8073900" cy="3646195"/>
          </a:xfrm>
          <a:prstGeom prst="rect">
            <a:avLst/>
          </a:prstGeom>
          <a:noFill/>
          <a:ln>
            <a:noFill/>
          </a:ln>
        </p:spPr>
        <p:txBody>
          <a:bodyPr wrap="square"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Health hazards from indoor air pollution</a:t>
            </a:r>
          </a:p>
          <a:p>
            <a:pPr marL="342900" marR="0" lvl="0" indent="-279400" algn="l" rtl="0">
              <a:lnSpc>
                <a:spcPct val="100000"/>
              </a:lnSpc>
              <a:spcBef>
                <a:spcPts val="400"/>
              </a:spcBef>
              <a:spcAft>
                <a:spcPts val="0"/>
              </a:spcAft>
              <a:buClr>
                <a:schemeClr val="accent1"/>
              </a:buClr>
              <a:buSzPct val="76000"/>
              <a:buFont typeface="Noto Symbol"/>
              <a:buChar char="○"/>
            </a:pPr>
            <a:r>
              <a:rPr lang="en" sz="2400" b="1"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Rapid harvesting can lead to deforestation</a:t>
            </a:r>
          </a:p>
          <a:p>
            <a:pPr marL="342900" marR="0" lvl="0" indent="-279400" algn="l" rtl="0">
              <a:lnSpc>
                <a:spcPct val="100000"/>
              </a:lnSpc>
              <a:spcBef>
                <a:spcPts val="40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Growing crops exerts tremendous impacts on ecosystems</a:t>
            </a:r>
          </a:p>
          <a:p>
            <a:pPr marL="639762" marR="0" lvl="1" indent="-284162" algn="l" rtl="0">
              <a:lnSpc>
                <a:spcPct val="100000"/>
              </a:lnSpc>
              <a:spcBef>
                <a:spcPts val="40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Fertilizers and pesticides</a:t>
            </a:r>
          </a:p>
          <a:p>
            <a:pPr marL="639762" marR="0" lvl="1" indent="-284162" algn="l" rtl="0">
              <a:lnSpc>
                <a:spcPct val="100000"/>
              </a:lnSpc>
              <a:spcBef>
                <a:spcPts val="40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Land is converted to agriculture</a:t>
            </a:r>
          </a:p>
          <a:p>
            <a:pPr marL="342900" marR="0" lvl="0" indent="-279400" algn="l" rtl="0">
              <a:lnSpc>
                <a:spcPct val="100000"/>
              </a:lnSpc>
              <a:spcBef>
                <a:spcPts val="40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Biofuel is competing with food production</a:t>
            </a:r>
          </a:p>
          <a:p>
            <a:pPr marL="342900" marR="0" lvl="0" indent="-279400" algn="l" rtl="0">
              <a:lnSpc>
                <a:spcPct val="100000"/>
              </a:lnSpc>
              <a:spcBef>
                <a:spcPts val="40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Substantial inputs of energy are required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9000" b="-9000"/>
          </a:stretch>
        </a:blip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idx="4294967295"/>
          </p:nvPr>
        </p:nvSpPr>
        <p:spPr>
          <a:xfrm>
            <a:off x="131618" y="162876"/>
            <a:ext cx="7772400" cy="4572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Hydroelectric power</a:t>
            </a:r>
          </a:p>
        </p:txBody>
      </p:sp>
      <p:sp>
        <p:nvSpPr>
          <p:cNvPr id="143" name="Shape 143"/>
          <p:cNvSpPr txBox="1">
            <a:spLocks noGrp="1"/>
          </p:cNvSpPr>
          <p:nvPr>
            <p:ph type="body" idx="4294967295"/>
          </p:nvPr>
        </p:nvSpPr>
        <p:spPr>
          <a:xfrm>
            <a:off x="0" y="1042230"/>
            <a:ext cx="5562600" cy="3108722"/>
          </a:xfrm>
          <a:prstGeom prst="rect">
            <a:avLst/>
          </a:prstGeom>
          <a:noFill/>
          <a:ln>
            <a:noFill/>
          </a:ln>
        </p:spPr>
        <p:txBody>
          <a:bodyPr wrap="square"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b="1"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Hydroelectric power</a:t>
            </a:r>
            <a:r>
              <a:rPr lang="en"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 = uses moving water to turn turbines and generate electricity</a:t>
            </a:r>
          </a:p>
          <a:p>
            <a:pPr marL="342900" marR="0" lvl="0" indent="-279400" algn="l" rtl="0">
              <a:lnSpc>
                <a:spcPct val="100000"/>
              </a:lnSpc>
              <a:spcBef>
                <a:spcPts val="400"/>
              </a:spcBef>
              <a:spcAft>
                <a:spcPts val="0"/>
              </a:spcAft>
              <a:buClr>
                <a:schemeClr val="accent1"/>
              </a:buClr>
              <a:buSzPct val="76000"/>
              <a:buFont typeface="Noto Symbol"/>
              <a:buChar char="○"/>
            </a:pPr>
            <a:r>
              <a:rPr lang="en"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Water passing through the dam turns turbines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Shape 151" descr="20_23c"/>
          <p:cNvPicPr preferRelativeResize="0"/>
          <p:nvPr/>
        </p:nvPicPr>
        <p:blipFill rotWithShape="1">
          <a:blip r:embed="rId3">
            <a:alphaModFix/>
          </a:blip>
          <a:srcRect/>
          <a:stretch/>
        </p:blipFill>
        <p:spPr>
          <a:xfrm>
            <a:off x="0" y="114300"/>
            <a:ext cx="8880764" cy="5029199"/>
          </a:xfrm>
          <a:prstGeom prst="rect">
            <a:avLst/>
          </a:prstGeom>
          <a:noFill/>
          <a:ln>
            <a:noFill/>
          </a:ln>
        </p:spPr>
      </p:pic>
      <p:sp>
        <p:nvSpPr>
          <p:cNvPr id="152" name="Shape 152"/>
          <p:cNvSpPr txBox="1"/>
          <p:nvPr/>
        </p:nvSpPr>
        <p:spPr>
          <a:xfrm>
            <a:off x="381000" y="114300"/>
            <a:ext cx="3124200" cy="434578"/>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3399"/>
              </a:buClr>
              <a:buSzPct val="25000"/>
              <a:buFont typeface="Arial"/>
              <a:buNone/>
            </a:pPr>
            <a:r>
              <a:rPr lang="en" sz="3200" b="1" i="0" u="none" strike="noStrike" cap="none">
                <a:solidFill>
                  <a:srgbClr val="003399"/>
                </a:solidFill>
                <a:latin typeface="Arial"/>
                <a:ea typeface="Arial"/>
                <a:cs typeface="Arial"/>
                <a:sym typeface="Arial"/>
              </a:rPr>
              <a:t>A typical dam</a:t>
            </a:r>
          </a:p>
        </p:txBody>
      </p:sp>
      <p:sp>
        <p:nvSpPr>
          <p:cNvPr id="150" name="Shape 150"/>
          <p:cNvSpPr txBox="1">
            <a:spLocks noGrp="1"/>
          </p:cNvSpPr>
          <p:nvPr>
            <p:ph type="title" idx="4294967295"/>
          </p:nvPr>
        </p:nvSpPr>
        <p:spPr>
          <a:xfrm>
            <a:off x="609600" y="228600"/>
            <a:ext cx="7772400" cy="402431"/>
          </a:xfrm>
          <a:prstGeom prst="rect">
            <a:avLst/>
          </a:prstGeom>
          <a:noFill/>
          <a:ln>
            <a:noFill/>
          </a:ln>
        </p:spPr>
        <p:txBody>
          <a:bodyPr wrap="square" lIns="0" tIns="0" rIns="0" bIns="0" anchor="t" anchorCtr="0">
            <a:noAutofit/>
          </a:bodyPr>
          <a:lstStyle/>
          <a:p>
            <a:pPr marL="0" marR="0" lvl="0" indent="0" algn="l" rtl="0">
              <a:spcBef>
                <a:spcPts val="0"/>
              </a:spcBef>
              <a:buClr>
                <a:schemeClr val="accent1"/>
              </a:buClr>
              <a:buSzPct val="25000"/>
              <a:buFont typeface="Questrial"/>
              <a:buNone/>
            </a:pPr>
            <a:endParaRPr sz="4000" b="0" i="0" u="none" strike="noStrike" cap="none" dirty="0">
              <a:solidFill>
                <a:schemeClr val="accent1"/>
              </a:solidFill>
              <a:latin typeface="Questrial"/>
              <a:ea typeface="Questrial"/>
              <a:cs typeface="Questrial"/>
              <a:sym typeface="Quest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idx="4294967295"/>
          </p:nvPr>
        </p:nvSpPr>
        <p:spPr>
          <a:xfrm>
            <a:off x="685800" y="342900"/>
            <a:ext cx="7772400" cy="402431"/>
          </a:xfrm>
          <a:prstGeom prst="rect">
            <a:avLst/>
          </a:prstGeom>
          <a:noFill/>
          <a:ln>
            <a:noFill/>
          </a:ln>
        </p:spPr>
        <p:txBody>
          <a:bodyPr wrap="square" lIns="0" tIns="0" rIns="0" bIns="0" anchor="t" anchorCtr="0">
            <a:noAutofit/>
          </a:bodyPr>
          <a:lstStyle/>
          <a:p>
            <a:pPr marL="0" marR="0" lvl="0" indent="0" algn="l" rtl="0">
              <a:spcBef>
                <a:spcPts val="0"/>
              </a:spcBef>
              <a:buClr>
                <a:schemeClr val="accent1"/>
              </a:buClr>
              <a:buSzPct val="25000"/>
              <a:buFont typeface="Questrial"/>
              <a:buNone/>
            </a:pPr>
            <a:endParaRPr sz="4000" b="0" i="0" u="none" strike="noStrike" cap="none">
              <a:solidFill>
                <a:schemeClr val="accent1"/>
              </a:solidFill>
              <a:latin typeface="Questrial"/>
              <a:ea typeface="Questrial"/>
              <a:cs typeface="Questrial"/>
              <a:sym typeface="Questrial"/>
            </a:endParaRPr>
          </a:p>
        </p:txBody>
      </p:sp>
      <p:pic>
        <p:nvPicPr>
          <p:cNvPr id="158" name="Shape 158" descr="20_24"/>
          <p:cNvPicPr preferRelativeResize="0"/>
          <p:nvPr/>
        </p:nvPicPr>
        <p:blipFill rotWithShape="1">
          <a:blip r:embed="rId3">
            <a:alphaModFix/>
          </a:blip>
          <a:srcRect/>
          <a:stretch/>
        </p:blipFill>
        <p:spPr>
          <a:xfrm>
            <a:off x="0" y="-8334"/>
            <a:ext cx="8229600" cy="5151834"/>
          </a:xfrm>
          <a:prstGeom prst="rect">
            <a:avLst/>
          </a:prstGeom>
          <a:noFill/>
          <a:ln>
            <a:noFill/>
          </a:ln>
        </p:spPr>
      </p:pic>
      <p:sp>
        <p:nvSpPr>
          <p:cNvPr id="159" name="Shape 159"/>
          <p:cNvSpPr txBox="1"/>
          <p:nvPr/>
        </p:nvSpPr>
        <p:spPr>
          <a:xfrm>
            <a:off x="5867400" y="4057650"/>
            <a:ext cx="3276600" cy="800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3399"/>
              </a:buClr>
              <a:buSzPct val="25000"/>
              <a:buFont typeface="Arial"/>
              <a:buNone/>
            </a:pPr>
            <a:r>
              <a:rPr lang="en" sz="3200" b="1" i="0" u="none" strike="noStrike" cap="none">
                <a:solidFill>
                  <a:srgbClr val="003399"/>
                </a:solidFill>
                <a:latin typeface="Arial"/>
                <a:ea typeface="Arial"/>
                <a:cs typeface="Arial"/>
                <a:sym typeface="Arial"/>
              </a:rPr>
              <a:t>A run-of-river system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idx="4294967295"/>
          </p:nvPr>
        </p:nvSpPr>
        <p:spPr>
          <a:xfrm>
            <a:off x="192072" y="136700"/>
            <a:ext cx="8628900" cy="8574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tx1"/>
                </a:solidFill>
                <a:latin typeface="Myanmar Text" panose="020B0502040204020203" pitchFamily="34" charset="0"/>
                <a:ea typeface="Questrial"/>
                <a:cs typeface="Myanmar Text" panose="020B0502040204020203" pitchFamily="34" charset="0"/>
                <a:sym typeface="Questrial"/>
              </a:rPr>
              <a:t>Hydroelectric power is widely used</a:t>
            </a:r>
          </a:p>
        </p:txBody>
      </p:sp>
      <p:sp>
        <p:nvSpPr>
          <p:cNvPr id="165" name="Shape 165"/>
          <p:cNvSpPr txBox="1">
            <a:spLocks noGrp="1"/>
          </p:cNvSpPr>
          <p:nvPr>
            <p:ph type="body" idx="4294967295"/>
          </p:nvPr>
        </p:nvSpPr>
        <p:spPr>
          <a:xfrm>
            <a:off x="177750" y="832400"/>
            <a:ext cx="6105286" cy="4311099"/>
          </a:xfrm>
          <a:prstGeom prst="rect">
            <a:avLst/>
          </a:prstGeom>
          <a:noFill/>
          <a:ln>
            <a:noFill/>
          </a:ln>
        </p:spPr>
        <p:txBody>
          <a:bodyPr wrap="square"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8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Hydropower accounts for 2.2% of the world’s energy supply</a:t>
            </a:r>
          </a:p>
          <a:p>
            <a:pPr marL="342900" marR="0" lvl="0" indent="-279400" algn="l" rtl="0">
              <a:lnSpc>
                <a:spcPct val="100000"/>
              </a:lnSpc>
              <a:spcBef>
                <a:spcPts val="480"/>
              </a:spcBef>
              <a:spcAft>
                <a:spcPts val="0"/>
              </a:spcAft>
              <a:buClr>
                <a:schemeClr val="accent1"/>
              </a:buClr>
              <a:buSzPct val="76000"/>
              <a:buFont typeface="Noto Symbol"/>
              <a:buChar char="○"/>
            </a:pPr>
            <a:r>
              <a:rPr lang="en" sz="28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Nations with large rivers and economic resources have used dams</a:t>
            </a:r>
          </a:p>
          <a:p>
            <a:pPr marL="639762" marR="0" lvl="1" indent="-284162" algn="l" rtl="0">
              <a:lnSpc>
                <a:spcPct val="100000"/>
              </a:lnSpc>
              <a:spcBef>
                <a:spcPts val="440"/>
              </a:spcBef>
              <a:spcAft>
                <a:spcPts val="0"/>
              </a:spcAft>
              <a:buClr>
                <a:schemeClr val="accent1"/>
              </a:buClr>
              <a:buSzPct val="76000"/>
              <a:buFont typeface="Noto Symbol"/>
              <a:buChar char="○"/>
            </a:pPr>
            <a:r>
              <a:rPr lang="en"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However, many countries have dammed their large rivers</a:t>
            </a:r>
          </a:p>
          <a:p>
            <a:pPr marL="639762" marR="0" lvl="1" indent="-284162" algn="l" rtl="0">
              <a:lnSpc>
                <a:spcPct val="100000"/>
              </a:lnSpc>
              <a:spcBef>
                <a:spcPts val="440"/>
              </a:spcBef>
              <a:spcAft>
                <a:spcPts val="0"/>
              </a:spcAft>
              <a:buClr>
                <a:schemeClr val="accent1"/>
              </a:buClr>
              <a:buSzPct val="76000"/>
              <a:buFont typeface="Noto Symbol"/>
              <a:buChar char="○"/>
            </a:pPr>
            <a:r>
              <a:rPr lang="en"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People want some rivers left undammed</a:t>
            </a:r>
          </a:p>
        </p:txBody>
      </p:sp>
      <p:pic>
        <p:nvPicPr>
          <p:cNvPr id="166" name="Shape 166"/>
          <p:cNvPicPr preferRelativeResize="0"/>
          <p:nvPr/>
        </p:nvPicPr>
        <p:blipFill>
          <a:blip r:embed="rId3">
            <a:alphaModFix/>
          </a:blip>
          <a:stretch>
            <a:fillRect/>
          </a:stretch>
        </p:blipFill>
        <p:spPr>
          <a:xfrm>
            <a:off x="5691850" y="2882350"/>
            <a:ext cx="3452150" cy="226115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idx="4294967295"/>
          </p:nvPr>
        </p:nvSpPr>
        <p:spPr>
          <a:xfrm>
            <a:off x="265050" y="193800"/>
            <a:ext cx="8469000" cy="9144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dirty="0">
                <a:solidFill>
                  <a:schemeClr val="tx1"/>
                </a:solidFill>
                <a:latin typeface="Myanmar Text" panose="020B0502040204020203" pitchFamily="34" charset="0"/>
                <a:ea typeface="Questrial"/>
                <a:cs typeface="Myanmar Text" panose="020B0502040204020203" pitchFamily="34" charset="0"/>
                <a:sym typeface="Questrial"/>
              </a:rPr>
              <a:t>Advantages of Hydroelectric Power</a:t>
            </a:r>
          </a:p>
        </p:txBody>
      </p:sp>
      <p:sp>
        <p:nvSpPr>
          <p:cNvPr id="172" name="Shape 172"/>
          <p:cNvSpPr txBox="1">
            <a:spLocks noGrp="1"/>
          </p:cNvSpPr>
          <p:nvPr>
            <p:ph type="body" idx="4294967295"/>
          </p:nvPr>
        </p:nvSpPr>
        <p:spPr>
          <a:xfrm>
            <a:off x="192087" y="1253728"/>
            <a:ext cx="8788400" cy="2888456"/>
          </a:xfrm>
          <a:prstGeom prst="rect">
            <a:avLst/>
          </a:prstGeom>
          <a:noFill/>
          <a:ln>
            <a:noFill/>
          </a:ln>
        </p:spPr>
        <p:txBody>
          <a:bodyPr wrap="square"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rgbClr val="7030A0"/>
                </a:solidFill>
                <a:latin typeface="Myanmar Text" panose="020B0502040204020203" pitchFamily="34" charset="0"/>
                <a:ea typeface="Questrial"/>
                <a:cs typeface="Myanmar Text" panose="020B0502040204020203" pitchFamily="34" charset="0"/>
                <a:sym typeface="Questrial"/>
              </a:rPr>
              <a:t>Hydropower has </a:t>
            </a:r>
            <a:r>
              <a:rPr lang="en" sz="2400" b="0" i="0" u="none" strike="noStrike" cap="none" dirty="0" smtClean="0">
                <a:solidFill>
                  <a:srgbClr val="7030A0"/>
                </a:solidFill>
                <a:latin typeface="Myanmar Text" panose="020B0502040204020203" pitchFamily="34" charset="0"/>
                <a:ea typeface="Questrial"/>
                <a:cs typeface="Myanmar Text" panose="020B0502040204020203" pitchFamily="34" charset="0"/>
                <a:sym typeface="Questrial"/>
              </a:rPr>
              <a:t>TWO </a:t>
            </a:r>
            <a:r>
              <a:rPr lang="en" sz="2400" b="0" i="0" u="none" strike="noStrike" cap="none" dirty="0">
                <a:solidFill>
                  <a:srgbClr val="7030A0"/>
                </a:solidFill>
                <a:latin typeface="Myanmar Text" panose="020B0502040204020203" pitchFamily="34" charset="0"/>
                <a:ea typeface="Questrial"/>
                <a:cs typeface="Myanmar Text" panose="020B0502040204020203" pitchFamily="34" charset="0"/>
                <a:sym typeface="Questrial"/>
              </a:rPr>
              <a:t>clear advantages over fossil fuels for producing electricity:</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rgbClr val="7030A0"/>
                </a:solidFill>
                <a:latin typeface="Myanmar Text" panose="020B0502040204020203" pitchFamily="34" charset="0"/>
                <a:ea typeface="Questrial"/>
                <a:cs typeface="Myanmar Text" panose="020B0502040204020203" pitchFamily="34" charset="0"/>
                <a:sym typeface="Questrial"/>
              </a:rPr>
              <a:t>It is renewable: as long as precipitation fills rivers we can use water to turn turbines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rgbClr val="7030A0"/>
                </a:solidFill>
                <a:latin typeface="Myanmar Text" panose="020B0502040204020203" pitchFamily="34" charset="0"/>
                <a:ea typeface="Questrial"/>
                <a:cs typeface="Myanmar Text" panose="020B0502040204020203" pitchFamily="34" charset="0"/>
                <a:sym typeface="Questrial"/>
              </a:rPr>
              <a:t>It is clean: no carbon dioxide is emitted</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dirty="0">
                <a:solidFill>
                  <a:srgbClr val="7030A0"/>
                </a:solidFill>
                <a:latin typeface="Myanmar Text" panose="020B0502040204020203" pitchFamily="34" charset="0"/>
                <a:ea typeface="Questrial"/>
                <a:cs typeface="Myanmar Text" panose="020B0502040204020203" pitchFamily="34" charset="0"/>
                <a:sym typeface="Questrial"/>
              </a:rPr>
              <a:t>Hydropower is efficient</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rgbClr val="7030A0"/>
                </a:solidFill>
                <a:latin typeface="Myanmar Text" panose="020B0502040204020203" pitchFamily="34" charset="0"/>
                <a:ea typeface="Questrial"/>
                <a:cs typeface="Myanmar Text" panose="020B0502040204020203" pitchFamily="34" charset="0"/>
                <a:sym typeface="Questrial"/>
              </a:rPr>
              <a:t>It has an EROI </a:t>
            </a:r>
            <a:r>
              <a:rPr lang="en" sz="2200" b="0" i="0" u="none" strike="noStrike" cap="none" dirty="0" smtClean="0">
                <a:solidFill>
                  <a:srgbClr val="7030A0"/>
                </a:solidFill>
                <a:latin typeface="Myanmar Text" panose="020B0502040204020203" pitchFamily="34" charset="0"/>
                <a:ea typeface="Questrial"/>
                <a:cs typeface="Myanmar Text" panose="020B0502040204020203" pitchFamily="34" charset="0"/>
                <a:sym typeface="Questrial"/>
              </a:rPr>
              <a:t>(energy return on investment) of </a:t>
            </a:r>
            <a:r>
              <a:rPr lang="en" sz="2200" b="0" i="0" u="none" strike="noStrike" cap="none" dirty="0">
                <a:solidFill>
                  <a:srgbClr val="7030A0"/>
                </a:solidFill>
                <a:latin typeface="Myanmar Text" panose="020B0502040204020203" pitchFamily="34" charset="0"/>
                <a:ea typeface="Questrial"/>
                <a:cs typeface="Myanmar Text" panose="020B0502040204020203" pitchFamily="34" charset="0"/>
                <a:sym typeface="Questrial"/>
              </a:rPr>
              <a:t>10:1, as high as any modern-day energy source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yanmar Text" panose="020B0502040204020203" pitchFamily="34" charset="0"/>
                <a:cs typeface="Myanmar Text" panose="020B0502040204020203" pitchFamily="34" charset="0"/>
              </a:rPr>
              <a:t>Biomass, Hydroelectric, Solar</a:t>
            </a:r>
            <a:endParaRPr lang="en-US" dirty="0">
              <a:latin typeface="Myanmar Text" panose="020B0502040204020203" pitchFamily="34" charset="0"/>
              <a:cs typeface="Myanmar Text" panose="020B0502040204020203" pitchFamily="34" charset="0"/>
            </a:endParaRPr>
          </a:p>
        </p:txBody>
      </p:sp>
      <p:sp>
        <p:nvSpPr>
          <p:cNvPr id="3" name="Subtitle 2"/>
          <p:cNvSpPr>
            <a:spLocks noGrp="1"/>
          </p:cNvSpPr>
          <p:nvPr>
            <p:ph type="subTitle" idx="1"/>
          </p:nvPr>
        </p:nvSpPr>
        <p:spPr/>
        <p:txBody>
          <a:bodyPr/>
          <a:lstStyle/>
          <a:p>
            <a:r>
              <a:rPr lang="en-US" dirty="0" smtClean="0"/>
              <a:t>Renewable Energy</a:t>
            </a:r>
            <a:endParaRPr lang="en-US" dirty="0"/>
          </a:p>
        </p:txBody>
      </p:sp>
    </p:spTree>
    <p:extLst>
      <p:ext uri="{BB962C8B-B14F-4D97-AF65-F5344CB8AC3E}">
        <p14:creationId xmlns:p14="http://schemas.microsoft.com/office/powerpoint/2010/main" val="304727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417" y="623454"/>
            <a:ext cx="5217713" cy="3426298"/>
          </a:xfrm>
          <a:prstGeom prst="rect">
            <a:avLst/>
          </a:prstGeom>
          <a:ln>
            <a:noFill/>
          </a:ln>
          <a:effectLst>
            <a:softEdge rad="112500"/>
          </a:effectLst>
        </p:spPr>
      </p:pic>
      <p:sp>
        <p:nvSpPr>
          <p:cNvPr id="177" name="Shape 177"/>
          <p:cNvSpPr txBox="1">
            <a:spLocks noGrp="1"/>
          </p:cNvSpPr>
          <p:nvPr>
            <p:ph type="title" idx="4294967295"/>
          </p:nvPr>
        </p:nvSpPr>
        <p:spPr>
          <a:xfrm>
            <a:off x="131700" y="62125"/>
            <a:ext cx="8848800" cy="9144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Hydropower has negative impacts</a:t>
            </a:r>
          </a:p>
        </p:txBody>
      </p:sp>
      <p:sp>
        <p:nvSpPr>
          <p:cNvPr id="178" name="Shape 178"/>
          <p:cNvSpPr txBox="1">
            <a:spLocks noGrp="1"/>
          </p:cNvSpPr>
          <p:nvPr>
            <p:ph type="body" idx="4294967295"/>
          </p:nvPr>
        </p:nvSpPr>
        <p:spPr>
          <a:xfrm>
            <a:off x="177812" y="739990"/>
            <a:ext cx="4560443" cy="4309992"/>
          </a:xfrm>
          <a:prstGeom prst="rect">
            <a:avLst/>
          </a:prstGeom>
          <a:noFill/>
          <a:ln>
            <a:noFill/>
          </a:ln>
        </p:spPr>
        <p:txBody>
          <a:bodyPr wrap="square"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Damming rivers destroys habitats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Upstream areas are submerged</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Downstream areas are starved of water</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Natural flooding cycles are disrupted</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Dams block passage of fish, fragmenting the river and reducing biodiversity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Rectangle 1"/>
          <p:cNvSpPr/>
          <p:nvPr/>
        </p:nvSpPr>
        <p:spPr>
          <a:xfrm>
            <a:off x="240267" y="1094044"/>
            <a:ext cx="5294624" cy="3762521"/>
          </a:xfrm>
          <a:prstGeom prst="rect">
            <a:avLst/>
          </a:prstGeom>
          <a:blipFill dpi="0" rotWithShape="1">
            <a:blip r:embed="rId3">
              <a:alphaModFix amt="63000"/>
            </a:blip>
            <a:srcRect/>
            <a:stretch>
              <a:fillRect l="6000"/>
            </a:stretch>
          </a:bli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Shape 183"/>
          <p:cNvSpPr txBox="1"/>
          <p:nvPr/>
        </p:nvSpPr>
        <p:spPr>
          <a:xfrm>
            <a:off x="609600" y="285750"/>
            <a:ext cx="7772400" cy="402431"/>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1"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Solar energy</a:t>
            </a:r>
          </a:p>
        </p:txBody>
      </p:sp>
      <p:sp>
        <p:nvSpPr>
          <p:cNvPr id="184" name="Shape 184"/>
          <p:cNvSpPr txBox="1"/>
          <p:nvPr/>
        </p:nvSpPr>
        <p:spPr>
          <a:xfrm>
            <a:off x="2311675" y="869455"/>
            <a:ext cx="6757555" cy="4211700"/>
          </a:xfrm>
          <a:prstGeom prst="rect">
            <a:avLst/>
          </a:prstGeom>
          <a:noFill/>
          <a:ln>
            <a:noFill/>
          </a:ln>
        </p:spPr>
        <p:txBody>
          <a:bodyPr wrap="square" lIns="91425" tIns="45700" rIns="91425" bIns="45700" anchor="ctr" anchorCtr="0">
            <a:noAutofit/>
          </a:bodyPr>
          <a:lstStyle/>
          <a:p>
            <a:pPr marL="350837" marR="0" lvl="0" indent="-350837" algn="l" rtl="0">
              <a:lnSpc>
                <a:spcPct val="100000"/>
              </a:lnSpc>
              <a:spcBef>
                <a:spcPts val="0"/>
              </a:spcBef>
              <a:spcAft>
                <a:spcPts val="0"/>
              </a:spcAft>
              <a:buClr>
                <a:schemeClr val="accent1"/>
              </a:buClr>
              <a:buSzPct val="76000"/>
              <a:buFont typeface="Questrial"/>
              <a:buChar char="•"/>
            </a:pPr>
            <a:r>
              <a:rPr lang="en" sz="2400" b="1" i="0" u="none" strike="noStrike" dirty="0">
                <a:ln w="0">
                  <a:solidFill>
                    <a:schemeClr val="tx1"/>
                  </a:solidFill>
                </a:ln>
                <a:solidFill>
                  <a:schemeClr val="tx1"/>
                </a:solidFill>
                <a:effectLst>
                  <a:outerShdw blurRad="38100" dist="19050" dir="2700000" algn="tl" rotWithShape="0">
                    <a:schemeClr val="dk1">
                      <a:alpha val="40000"/>
                    </a:schemeClr>
                  </a:outerShdw>
                </a:effectLst>
                <a:latin typeface="Myanmar Text" panose="020B0502040204020203" pitchFamily="34" charset="0"/>
                <a:ea typeface="Questrial"/>
                <a:cs typeface="Myanmar Text" panose="020B0502040204020203" pitchFamily="34" charset="0"/>
                <a:sym typeface="Questrial"/>
              </a:rPr>
              <a:t>Sun provides energy for almost all biological activity on Earth </a:t>
            </a:r>
          </a:p>
          <a:p>
            <a:pPr marL="350837" marR="0" lvl="0" indent="-350837" algn="l" rtl="0">
              <a:lnSpc>
                <a:spcPct val="100000"/>
              </a:lnSpc>
              <a:spcBef>
                <a:spcPts val="400"/>
              </a:spcBef>
              <a:spcAft>
                <a:spcPts val="0"/>
              </a:spcAft>
              <a:buClr>
                <a:schemeClr val="accent1"/>
              </a:buClr>
              <a:buSzPct val="76000"/>
              <a:buFont typeface="Questrial"/>
              <a:buChar char="•"/>
            </a:pPr>
            <a:r>
              <a:rPr lang="en" sz="2400" b="1" i="0" u="none" strike="noStrike" dirty="0">
                <a:ln w="0">
                  <a:solidFill>
                    <a:schemeClr val="tx1"/>
                  </a:solidFill>
                </a:ln>
                <a:solidFill>
                  <a:schemeClr val="tx1"/>
                </a:solidFill>
                <a:effectLst>
                  <a:outerShdw blurRad="38100" dist="19050" dir="2700000" algn="tl" rotWithShape="0">
                    <a:schemeClr val="dk1">
                      <a:alpha val="40000"/>
                    </a:schemeClr>
                  </a:outerShdw>
                </a:effectLst>
                <a:latin typeface="Myanmar Text" panose="020B0502040204020203" pitchFamily="34" charset="0"/>
                <a:ea typeface="Questrial"/>
                <a:cs typeface="Myanmar Text" panose="020B0502040204020203" pitchFamily="34" charset="0"/>
                <a:sym typeface="Questrial"/>
              </a:rPr>
              <a:t>Each square meter of Earth receives about </a:t>
            </a:r>
            <a:r>
              <a:rPr lang="en" sz="2400" b="1" dirty="0">
                <a:ln w="0">
                  <a:solidFill>
                    <a:schemeClr val="tx1"/>
                  </a:solidFill>
                </a:ln>
                <a:solidFill>
                  <a:schemeClr val="tx1"/>
                </a:solidFill>
                <a:effectLst>
                  <a:outerShdw blurRad="38100" dist="19050" dir="2700000" algn="tl" rotWithShape="0">
                    <a:schemeClr val="dk1">
                      <a:alpha val="40000"/>
                    </a:schemeClr>
                  </a:outerShdw>
                </a:effectLst>
                <a:latin typeface="Myanmar Text" panose="020B0502040204020203" pitchFamily="34" charset="0"/>
                <a:ea typeface="Questrial"/>
                <a:cs typeface="Myanmar Text" panose="020B0502040204020203" pitchFamily="34" charset="0"/>
                <a:sym typeface="Questrial"/>
              </a:rPr>
              <a:t>160 watts</a:t>
            </a:r>
            <a:r>
              <a:rPr lang="en" sz="2400" b="1" i="0" u="none" strike="noStrike" dirty="0">
                <a:ln w="0">
                  <a:solidFill>
                    <a:schemeClr val="tx1"/>
                  </a:solidFill>
                </a:ln>
                <a:solidFill>
                  <a:schemeClr val="tx1"/>
                </a:solidFill>
                <a:effectLst>
                  <a:outerShdw blurRad="38100" dist="19050" dir="2700000" algn="tl" rotWithShape="0">
                    <a:schemeClr val="dk1">
                      <a:alpha val="40000"/>
                    </a:schemeClr>
                  </a:outerShdw>
                </a:effectLst>
                <a:latin typeface="Myanmar Text" panose="020B0502040204020203" pitchFamily="34" charset="0"/>
                <a:ea typeface="Questrial"/>
                <a:cs typeface="Myanmar Text" panose="020B0502040204020203" pitchFamily="34" charset="0"/>
                <a:sym typeface="Questrial"/>
              </a:rPr>
              <a:t> of solar energy </a:t>
            </a:r>
          </a:p>
          <a:p>
            <a:pPr marL="808037" marR="0" lvl="1" indent="-350837" algn="l" rtl="0">
              <a:lnSpc>
                <a:spcPct val="100000"/>
              </a:lnSpc>
              <a:spcBef>
                <a:spcPts val="400"/>
              </a:spcBef>
              <a:spcAft>
                <a:spcPts val="0"/>
              </a:spcAft>
              <a:buClr>
                <a:schemeClr val="accent1"/>
              </a:buClr>
              <a:buSzPct val="76000"/>
              <a:buFont typeface="Questrial"/>
              <a:buChar char="•"/>
            </a:pPr>
            <a:r>
              <a:rPr lang="en" sz="2400" b="1" i="0" u="none" strike="noStrike" dirty="0">
                <a:ln w="0">
                  <a:solidFill>
                    <a:schemeClr val="tx1"/>
                  </a:solidFill>
                </a:ln>
                <a:solidFill>
                  <a:schemeClr val="tx1"/>
                </a:solidFill>
                <a:effectLst>
                  <a:outerShdw blurRad="38100" dist="19050" dir="2700000" algn="tl" rotWithShape="0">
                    <a:schemeClr val="dk1">
                      <a:alpha val="40000"/>
                    </a:schemeClr>
                  </a:outerShdw>
                </a:effectLst>
                <a:latin typeface="Myanmar Text" panose="020B0502040204020203" pitchFamily="34" charset="0"/>
                <a:ea typeface="Questrial"/>
                <a:cs typeface="Myanmar Text" panose="020B0502040204020203" pitchFamily="34" charset="0"/>
                <a:sym typeface="Questrial"/>
              </a:rPr>
              <a:t>There is great potential in solar energy</a:t>
            </a:r>
          </a:p>
          <a:p>
            <a:pPr marL="350837" marR="0" lvl="0" indent="-350837" algn="l" rtl="0">
              <a:lnSpc>
                <a:spcPct val="100000"/>
              </a:lnSpc>
              <a:spcBef>
                <a:spcPts val="400"/>
              </a:spcBef>
              <a:spcAft>
                <a:spcPts val="0"/>
              </a:spcAft>
              <a:buClr>
                <a:schemeClr val="accent1"/>
              </a:buClr>
              <a:buSzPct val="76000"/>
              <a:buFont typeface="Questrial"/>
              <a:buChar char="•"/>
            </a:pPr>
            <a:r>
              <a:rPr lang="en" sz="2400" b="1" i="0" u="none" strike="noStrike" dirty="0">
                <a:ln w="0">
                  <a:solidFill>
                    <a:schemeClr val="tx1"/>
                  </a:solidFill>
                </a:ln>
                <a:solidFill>
                  <a:schemeClr val="tx1"/>
                </a:solidFill>
                <a:effectLst>
                  <a:outerShdw blurRad="38100" dist="19050" dir="2700000" algn="tl" rotWithShape="0">
                    <a:schemeClr val="dk1">
                      <a:alpha val="40000"/>
                    </a:schemeClr>
                  </a:outerShdw>
                </a:effectLst>
                <a:latin typeface="Myanmar Text" panose="020B0502040204020203" pitchFamily="34" charset="0"/>
                <a:ea typeface="Questrial"/>
                <a:cs typeface="Myanmar Text" panose="020B0502040204020203" pitchFamily="34" charset="0"/>
                <a:sym typeface="Questrial"/>
              </a:rPr>
              <a:t>Solar energy has been used for hundreds of years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idx="4294967295"/>
          </p:nvPr>
        </p:nvSpPr>
        <p:spPr>
          <a:xfrm>
            <a:off x="105477" y="388286"/>
            <a:ext cx="8686800" cy="4023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Passive solar </a:t>
            </a:r>
          </a:p>
        </p:txBody>
      </p:sp>
      <p:sp>
        <p:nvSpPr>
          <p:cNvPr id="191" name="Shape 191"/>
          <p:cNvSpPr txBox="1">
            <a:spLocks noGrp="1"/>
          </p:cNvSpPr>
          <p:nvPr>
            <p:ph type="body" idx="4294967295"/>
          </p:nvPr>
        </p:nvSpPr>
        <p:spPr>
          <a:xfrm>
            <a:off x="-55417" y="670439"/>
            <a:ext cx="6033654" cy="3970833"/>
          </a:xfrm>
          <a:prstGeom prst="rect">
            <a:avLst/>
          </a:prstGeom>
          <a:noFill/>
          <a:ln>
            <a:noFill/>
          </a:ln>
        </p:spPr>
        <p:txBody>
          <a:bodyPr wrap="square"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dirty="0">
                <a:latin typeface="Myanmar Text" panose="020B0502040204020203" pitchFamily="34" charset="0"/>
                <a:ea typeface="Questrial"/>
                <a:cs typeface="Myanmar Text" panose="020B0502040204020203" pitchFamily="34" charset="0"/>
                <a:sym typeface="Questrial"/>
              </a:rPr>
              <a:t>Passive solar uses heat and light from the sun to replace the need for other energy sources.</a:t>
            </a:r>
          </a:p>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Low south-facing windows maximize heat in the winter </a:t>
            </a:r>
          </a:p>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Planting vegetation in strategic locations</a:t>
            </a:r>
          </a:p>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By heating buildings in winter and cooling them in summer, passive solar methods conserve energy and reduce costs</a:t>
            </a:r>
          </a:p>
          <a:p>
            <a:pPr marL="342900" marR="0" lvl="0" indent="-315976" algn="l" rtl="0">
              <a:lnSpc>
                <a:spcPct val="100000"/>
              </a:lnSpc>
              <a:spcBef>
                <a:spcPts val="0"/>
              </a:spcBef>
              <a:spcAft>
                <a:spcPts val="0"/>
              </a:spcAft>
              <a:buClr>
                <a:schemeClr val="accent1"/>
              </a:buClr>
              <a:buSzPct val="100000"/>
              <a:buFont typeface="Questrial"/>
              <a:buChar char="○"/>
            </a:pPr>
            <a:r>
              <a:rPr lang="en" sz="2400" dirty="0">
                <a:latin typeface="Myanmar Text" panose="020B0502040204020203" pitchFamily="34" charset="0"/>
                <a:ea typeface="Questrial"/>
                <a:cs typeface="Myanmar Text" panose="020B0502040204020203" pitchFamily="34" charset="0"/>
                <a:sym typeface="Questrial"/>
              </a:rPr>
              <a:t>Use of windows to provide indoor lighting.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30">
            <a:off x="4767495" y="1212273"/>
            <a:ext cx="4526424" cy="255486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idx="4294967295"/>
          </p:nvPr>
        </p:nvSpPr>
        <p:spPr>
          <a:xfrm>
            <a:off x="226125" y="149075"/>
            <a:ext cx="7772400" cy="6261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Active solar energy collection </a:t>
            </a:r>
          </a:p>
        </p:txBody>
      </p:sp>
      <p:sp>
        <p:nvSpPr>
          <p:cNvPr id="197" name="Shape 197"/>
          <p:cNvSpPr txBox="1">
            <a:spLocks noGrp="1"/>
          </p:cNvSpPr>
          <p:nvPr>
            <p:ph type="body" idx="4294967295"/>
          </p:nvPr>
        </p:nvSpPr>
        <p:spPr>
          <a:xfrm>
            <a:off x="69273" y="775175"/>
            <a:ext cx="8465902" cy="3305100"/>
          </a:xfrm>
          <a:prstGeom prst="rect">
            <a:avLst/>
          </a:prstGeom>
          <a:noFill/>
          <a:ln>
            <a:noFill/>
          </a:ln>
        </p:spPr>
        <p:txBody>
          <a:bodyPr wrap="square"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dirty="0">
                <a:latin typeface="Myanmar Text" panose="020B0502040204020203" pitchFamily="34" charset="0"/>
                <a:ea typeface="Questrial"/>
                <a:cs typeface="Myanmar Text" panose="020B0502040204020203" pitchFamily="34" charset="0"/>
                <a:sym typeface="Questrial"/>
              </a:rPr>
              <a:t>Converts sunlight into another useable form of energy</a:t>
            </a:r>
          </a:p>
          <a:p>
            <a:pPr marL="639762" marR="0" lvl="1" indent="-330390" algn="l" rtl="0">
              <a:lnSpc>
                <a:spcPct val="100000"/>
              </a:lnSpc>
              <a:spcBef>
                <a:spcPts val="0"/>
              </a:spcBef>
              <a:spcAft>
                <a:spcPts val="0"/>
              </a:spcAft>
              <a:buClr>
                <a:schemeClr val="accent1"/>
              </a:buClr>
              <a:buSzPct val="100000"/>
              <a:buFont typeface="Questrial"/>
              <a:buChar char="○"/>
            </a:pPr>
            <a:r>
              <a:rPr lang="en" sz="2400" dirty="0">
                <a:latin typeface="Myanmar Text" panose="020B0502040204020203" pitchFamily="34" charset="0"/>
                <a:ea typeface="Questrial"/>
                <a:cs typeface="Myanmar Text" panose="020B0502040204020203" pitchFamily="34" charset="0"/>
                <a:sym typeface="Questrial"/>
              </a:rPr>
              <a:t>Converted directly to electricity</a:t>
            </a:r>
          </a:p>
          <a:p>
            <a:pPr marL="639762" marR="0" lvl="1" indent="-330390" algn="l" rtl="0">
              <a:lnSpc>
                <a:spcPct val="100000"/>
              </a:lnSpc>
              <a:spcBef>
                <a:spcPts val="0"/>
              </a:spcBef>
              <a:spcAft>
                <a:spcPts val="0"/>
              </a:spcAft>
              <a:buClr>
                <a:schemeClr val="accent1"/>
              </a:buClr>
              <a:buSzPct val="100000"/>
              <a:buFont typeface="Questrial"/>
              <a:buChar char="○"/>
            </a:pPr>
            <a:r>
              <a:rPr lang="en" sz="2400" dirty="0">
                <a:latin typeface="Myanmar Text" panose="020B0502040204020203" pitchFamily="34" charset="0"/>
                <a:ea typeface="Questrial"/>
                <a:cs typeface="Myanmar Text" panose="020B0502040204020203" pitchFamily="34" charset="0"/>
                <a:sym typeface="Questrial"/>
              </a:rPr>
              <a:t>Converted and stored as heat</a:t>
            </a:r>
          </a:p>
          <a:p>
            <a:pPr marL="0" marR="0" lvl="0" indent="0" algn="l" rtl="0">
              <a:lnSpc>
                <a:spcPct val="100000"/>
              </a:lnSpc>
              <a:spcBef>
                <a:spcPts val="0"/>
              </a:spcBef>
              <a:spcAft>
                <a:spcPts val="0"/>
              </a:spcAft>
              <a:buNone/>
            </a:pPr>
            <a:endParaRPr sz="2400" b="1" dirty="0">
              <a:latin typeface="Questrial"/>
              <a:ea typeface="Questrial"/>
              <a:cs typeface="Questrial"/>
              <a:sym typeface="Questrial"/>
            </a:endParaRPr>
          </a:p>
          <a:p>
            <a:pPr marL="342900" marR="0" lvl="0" indent="-279400" algn="l" rtl="0">
              <a:spcBef>
                <a:spcPts val="400"/>
              </a:spcBef>
              <a:buClr>
                <a:schemeClr val="accent1"/>
              </a:buClr>
              <a:buSzPct val="76000"/>
              <a:buFont typeface="Noto Symbol"/>
              <a:buNone/>
            </a:pPr>
            <a:endParaRPr sz="2000" b="0" i="0" u="none" strike="noStrike" cap="none" dirty="0">
              <a:solidFill>
                <a:schemeClr val="dk2"/>
              </a:solidFill>
              <a:latin typeface="Questrial"/>
              <a:ea typeface="Questrial"/>
              <a:cs typeface="Questrial"/>
              <a:sym typeface="Questrial"/>
            </a:endParaRPr>
          </a:p>
        </p:txBody>
      </p:sp>
      <p:pic>
        <p:nvPicPr>
          <p:cNvPr id="198" name="Shape 198"/>
          <p:cNvPicPr preferRelativeResize="0"/>
          <p:nvPr/>
        </p:nvPicPr>
        <p:blipFill>
          <a:blip r:embed="rId3">
            <a:alphaModFix/>
          </a:blip>
          <a:stretch>
            <a:fillRect/>
          </a:stretch>
        </p:blipFill>
        <p:spPr>
          <a:xfrm>
            <a:off x="998050" y="1938125"/>
            <a:ext cx="7360452" cy="5520349"/>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idx="4294967295"/>
          </p:nvPr>
        </p:nvSpPr>
        <p:spPr>
          <a:xfrm>
            <a:off x="1" y="82000"/>
            <a:ext cx="9234054" cy="8574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Photovoltaic cells generate electricity </a:t>
            </a:r>
          </a:p>
        </p:txBody>
      </p:sp>
      <p:sp>
        <p:nvSpPr>
          <p:cNvPr id="204" name="Shape 204"/>
          <p:cNvSpPr txBox="1">
            <a:spLocks noGrp="1"/>
          </p:cNvSpPr>
          <p:nvPr>
            <p:ph type="body" idx="4294967295"/>
          </p:nvPr>
        </p:nvSpPr>
        <p:spPr>
          <a:xfrm>
            <a:off x="355600" y="1001350"/>
            <a:ext cx="8788500" cy="3033600"/>
          </a:xfrm>
          <a:prstGeom prst="rect">
            <a:avLst/>
          </a:prstGeom>
          <a:noFill/>
          <a:ln>
            <a:noFill/>
          </a:ln>
        </p:spPr>
        <p:txBody>
          <a:bodyPr wrap="square"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1"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Photovoltaic cells</a:t>
            </a: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 = collect sunlight and convert it into electrical energy  </a:t>
            </a:r>
          </a:p>
          <a:p>
            <a:pPr marL="0" marR="0" lvl="0" indent="0" algn="l" rtl="0">
              <a:lnSpc>
                <a:spcPct val="100000"/>
              </a:lnSpc>
              <a:spcBef>
                <a:spcPts val="440"/>
              </a:spcBef>
              <a:spcAft>
                <a:spcPts val="0"/>
              </a:spcAft>
              <a:buNone/>
            </a:pPr>
            <a:r>
              <a:rPr lang="en" sz="2200" dirty="0">
                <a:latin typeface="Myanmar Text" panose="020B0502040204020203" pitchFamily="34" charset="0"/>
                <a:ea typeface="Questrial"/>
                <a:cs typeface="Myanmar Text" panose="020B0502040204020203" pitchFamily="34" charset="0"/>
                <a:sym typeface="Questrial"/>
              </a:rPr>
              <a:t>These are what we think of when we hear “solar panel”</a:t>
            </a:r>
          </a:p>
        </p:txBody>
      </p:sp>
      <p:pic>
        <p:nvPicPr>
          <p:cNvPr id="205" name="Shape 205"/>
          <p:cNvPicPr preferRelativeResize="0"/>
          <p:nvPr/>
        </p:nvPicPr>
        <p:blipFill>
          <a:blip r:embed="rId3">
            <a:alphaModFix/>
          </a:blip>
          <a:stretch>
            <a:fillRect/>
          </a:stretch>
        </p:blipFill>
        <p:spPr>
          <a:xfrm>
            <a:off x="1975400" y="2199025"/>
            <a:ext cx="5193199" cy="346212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idx="4294967295"/>
          </p:nvPr>
        </p:nvSpPr>
        <p:spPr>
          <a:xfrm>
            <a:off x="1042987" y="770334"/>
            <a:ext cx="7024687" cy="85725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A typical photovoltaic cell</a:t>
            </a:r>
          </a:p>
        </p:txBody>
      </p:sp>
      <p:pic>
        <p:nvPicPr>
          <p:cNvPr id="211" name="Shape 211"/>
          <p:cNvPicPr preferRelativeResize="0">
            <a:picLocks noGrp="1"/>
          </p:cNvPicPr>
          <p:nvPr>
            <p:ph type="body" idx="4294967295"/>
          </p:nvPr>
        </p:nvPicPr>
        <p:blipFill rotWithShape="1">
          <a:blip r:embed="rId3">
            <a:alphaModFix/>
          </a:blip>
          <a:srcRect/>
          <a:stretch/>
        </p:blipFill>
        <p:spPr>
          <a:xfrm>
            <a:off x="0" y="685800"/>
            <a:ext cx="9144000" cy="44577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idx="4294967295"/>
          </p:nvPr>
        </p:nvSpPr>
        <p:spPr>
          <a:xfrm>
            <a:off x="609600" y="651025"/>
            <a:ext cx="6000000" cy="8049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Concentrating solar rays magnifies energy</a:t>
            </a:r>
          </a:p>
        </p:txBody>
      </p:sp>
      <p:sp>
        <p:nvSpPr>
          <p:cNvPr id="217" name="Shape 217"/>
          <p:cNvSpPr txBox="1">
            <a:spLocks noGrp="1"/>
          </p:cNvSpPr>
          <p:nvPr>
            <p:ph type="body" idx="4294967295"/>
          </p:nvPr>
        </p:nvSpPr>
        <p:spPr>
          <a:xfrm>
            <a:off x="304800" y="2446734"/>
            <a:ext cx="8153400" cy="2478881"/>
          </a:xfrm>
          <a:prstGeom prst="rect">
            <a:avLst/>
          </a:prstGeom>
          <a:noFill/>
          <a:ln>
            <a:noFill/>
          </a:ln>
        </p:spPr>
        <p:txBody>
          <a:bodyPr wrap="square"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Focusing solar energy on a single point magnifies its strength </a:t>
            </a:r>
          </a:p>
          <a:p>
            <a:pPr marL="342900" marR="0" lvl="0" indent="-279400" algn="l" rtl="0">
              <a:lnSpc>
                <a:spcPct val="100000"/>
              </a:lnSpc>
              <a:spcBef>
                <a:spcPts val="400"/>
              </a:spcBef>
              <a:spcAft>
                <a:spcPts val="0"/>
              </a:spcAft>
              <a:buClr>
                <a:schemeClr val="accent1"/>
              </a:buClr>
              <a:buSzPct val="76000"/>
              <a:buFont typeface="Noto Symbol"/>
              <a:buChar char="○"/>
            </a:pPr>
            <a:r>
              <a:rPr lang="en" sz="2200" b="1"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Solar cookers</a:t>
            </a: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 = simple, portable ovens that use reflectors to focus sunlight onto food </a:t>
            </a:r>
          </a:p>
          <a:p>
            <a:pPr marL="342900" marR="0" lvl="0" indent="-279400" algn="l" rtl="0">
              <a:lnSpc>
                <a:spcPct val="100000"/>
              </a:lnSpc>
              <a:spcBef>
                <a:spcPts val="400"/>
              </a:spcBef>
              <a:spcAft>
                <a:spcPts val="0"/>
              </a:spcAft>
              <a:buClr>
                <a:schemeClr val="accent1"/>
              </a:buClr>
              <a:buSzPct val="76000"/>
              <a:buFont typeface="Noto Symbol"/>
              <a:buChar char="○"/>
            </a:pPr>
            <a:r>
              <a:rPr lang="en" sz="2200" b="1"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Power tower</a:t>
            </a: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 = mirrors concentrate sunlight onto receivers to create electricity</a:t>
            </a:r>
          </a:p>
          <a:p>
            <a:pPr marL="342900" marR="0" lvl="0" indent="-279400" algn="l" rtl="0">
              <a:lnSpc>
                <a:spcPct val="100000"/>
              </a:lnSpc>
              <a:spcBef>
                <a:spcPts val="400"/>
              </a:spcBef>
              <a:spcAft>
                <a:spcPts val="0"/>
              </a:spcAft>
              <a:buClr>
                <a:schemeClr val="accent1"/>
              </a:buClr>
              <a:buSzPct val="76000"/>
              <a:buFont typeface="Noto Symbol"/>
              <a:buChar char="○"/>
            </a:pPr>
            <a:r>
              <a:rPr lang="en" sz="2200" b="1"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Solar-trough collection systems</a:t>
            </a: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 = mirrors focus sunlight on oil in troughs</a:t>
            </a:r>
          </a:p>
        </p:txBody>
      </p:sp>
      <p:pic>
        <p:nvPicPr>
          <p:cNvPr id="218" name="Shape 218"/>
          <p:cNvPicPr preferRelativeResize="0"/>
          <p:nvPr/>
        </p:nvPicPr>
        <p:blipFill rotWithShape="1">
          <a:blip r:embed="rId3">
            <a:alphaModFix/>
          </a:blip>
          <a:srcRect/>
          <a:stretch/>
        </p:blipFill>
        <p:spPr>
          <a:xfrm>
            <a:off x="5832600" y="802463"/>
            <a:ext cx="3200400" cy="16443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Rectangle 1"/>
          <p:cNvSpPr/>
          <p:nvPr/>
        </p:nvSpPr>
        <p:spPr>
          <a:xfrm>
            <a:off x="-602673" y="-83126"/>
            <a:ext cx="9848273" cy="5493326"/>
          </a:xfrm>
          <a:prstGeom prst="rect">
            <a:avLst/>
          </a:prstGeom>
          <a:blipFill>
            <a:blip r:embed="rId3">
              <a:alphaModFix amt="39000"/>
            </a:blip>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Shape 224"/>
          <p:cNvSpPr txBox="1">
            <a:spLocks noGrp="1"/>
          </p:cNvSpPr>
          <p:nvPr>
            <p:ph type="body" idx="4294967295"/>
          </p:nvPr>
        </p:nvSpPr>
        <p:spPr>
          <a:xfrm>
            <a:off x="-83127" y="1059874"/>
            <a:ext cx="9328727" cy="3514508"/>
          </a:xfrm>
          <a:prstGeom prst="rect">
            <a:avLst/>
          </a:prstGeom>
          <a:noFill/>
          <a:ln>
            <a:noFill/>
          </a:ln>
        </p:spPr>
        <p:txBody>
          <a:bodyPr wrap="square" lIns="91425" tIns="45700" rIns="91425" bIns="45700" anchor="t" anchorCtr="0">
            <a:noAutofit/>
          </a:bodyPr>
          <a:lstStyle/>
          <a:p>
            <a:pPr marL="342900" marR="0" lvl="0" indent="-279400" algn="l" rtl="0">
              <a:lnSpc>
                <a:spcPct val="80000"/>
              </a:lnSpc>
              <a:spcBef>
                <a:spcPts val="0"/>
              </a:spcBef>
              <a:spcAft>
                <a:spcPts val="0"/>
              </a:spcAft>
              <a:buClr>
                <a:schemeClr val="accent1"/>
              </a:buClr>
              <a:buSzPct val="76000"/>
              <a:buFont typeface="Noto Symbol"/>
              <a:buChar char="○"/>
            </a:pPr>
            <a:r>
              <a:rPr lang="en" sz="2400" b="0" i="0" u="none" strike="noStrike" cap="none" dirty="0">
                <a:solidFill>
                  <a:schemeClr val="tx1"/>
                </a:solidFill>
                <a:latin typeface="Myanmar Text" panose="020B0502040204020203" pitchFamily="34" charset="0"/>
                <a:ea typeface="Questrial"/>
                <a:cs typeface="Myanmar Text" panose="020B0502040204020203" pitchFamily="34" charset="0"/>
                <a:sym typeface="Questrial"/>
              </a:rPr>
              <a:t>The Sun will burn for 4 - 5 billion more years</a:t>
            </a:r>
          </a:p>
          <a:p>
            <a:pPr marL="342900" marR="0" lvl="0" indent="-279400" algn="l" rtl="0">
              <a:lnSpc>
                <a:spcPct val="80000"/>
              </a:lnSpc>
              <a:spcBef>
                <a:spcPts val="400"/>
              </a:spcBef>
              <a:spcAft>
                <a:spcPts val="0"/>
              </a:spcAft>
              <a:buClr>
                <a:schemeClr val="accent1"/>
              </a:buClr>
              <a:buSzPct val="76000"/>
              <a:buFont typeface="Noto Symbol"/>
              <a:buChar char="○"/>
            </a:pPr>
            <a:r>
              <a:rPr lang="en" sz="2400" b="0" i="0" u="none" strike="noStrike" cap="none" dirty="0">
                <a:solidFill>
                  <a:schemeClr val="tx1"/>
                </a:solidFill>
                <a:latin typeface="Myanmar Text" panose="020B0502040204020203" pitchFamily="34" charset="0"/>
                <a:ea typeface="Questrial"/>
                <a:cs typeface="Myanmar Text" panose="020B0502040204020203" pitchFamily="34" charset="0"/>
                <a:sym typeface="Questrial"/>
              </a:rPr>
              <a:t>Solar technologies are quiet, safe, use no fuels, contain no moving parts, and require little maintenance</a:t>
            </a:r>
          </a:p>
          <a:p>
            <a:pPr marL="342900" marR="0" lvl="0" indent="-279400" algn="l" rtl="0">
              <a:lnSpc>
                <a:spcPct val="80000"/>
              </a:lnSpc>
              <a:spcBef>
                <a:spcPts val="400"/>
              </a:spcBef>
              <a:spcAft>
                <a:spcPts val="0"/>
              </a:spcAft>
              <a:buClr>
                <a:schemeClr val="accent1"/>
              </a:buClr>
              <a:buSzPct val="76000"/>
              <a:buFont typeface="Noto Symbol"/>
              <a:buChar char="○"/>
            </a:pPr>
            <a:r>
              <a:rPr lang="en" sz="2400" b="0" i="0" u="none" strike="noStrike" cap="none" dirty="0">
                <a:solidFill>
                  <a:schemeClr val="tx1"/>
                </a:solidFill>
                <a:latin typeface="Myanmar Text" panose="020B0502040204020203" pitchFamily="34" charset="0"/>
                <a:ea typeface="Questrial"/>
                <a:cs typeface="Myanmar Text" panose="020B0502040204020203" pitchFamily="34" charset="0"/>
                <a:sym typeface="Questrial"/>
              </a:rPr>
              <a:t>They allow local, decentralized control over power</a:t>
            </a:r>
          </a:p>
          <a:p>
            <a:pPr marL="342900" marR="0" lvl="0" indent="-279400" algn="l" rtl="0">
              <a:lnSpc>
                <a:spcPct val="80000"/>
              </a:lnSpc>
              <a:spcBef>
                <a:spcPts val="400"/>
              </a:spcBef>
              <a:spcAft>
                <a:spcPts val="0"/>
              </a:spcAft>
              <a:buClr>
                <a:schemeClr val="accent1"/>
              </a:buClr>
              <a:buSzPct val="76000"/>
              <a:buFont typeface="Noto Symbol"/>
              <a:buChar char="○"/>
            </a:pPr>
            <a:r>
              <a:rPr lang="en" sz="2400" b="0" i="0" u="none" strike="noStrike" cap="none" dirty="0">
                <a:solidFill>
                  <a:schemeClr val="tx1"/>
                </a:solidFill>
                <a:latin typeface="Myanmar Text" panose="020B0502040204020203" pitchFamily="34" charset="0"/>
                <a:ea typeface="Questrial"/>
                <a:cs typeface="Myanmar Text" panose="020B0502040204020203" pitchFamily="34" charset="0"/>
                <a:sym typeface="Questrial"/>
              </a:rPr>
              <a:t>Developing nations can use solar cookers, instead of gathering firewood</a:t>
            </a:r>
          </a:p>
          <a:p>
            <a:pPr marL="342900" marR="0" lvl="0" indent="-279400" algn="l" rtl="0">
              <a:lnSpc>
                <a:spcPct val="80000"/>
              </a:lnSpc>
              <a:spcBef>
                <a:spcPts val="400"/>
              </a:spcBef>
              <a:spcAft>
                <a:spcPts val="0"/>
              </a:spcAft>
              <a:buClr>
                <a:schemeClr val="accent1"/>
              </a:buClr>
              <a:buSzPct val="76000"/>
              <a:buFont typeface="Noto Symbol"/>
              <a:buChar char="○"/>
            </a:pPr>
            <a:r>
              <a:rPr lang="en" sz="2400" b="1" i="0" u="none" strike="noStrike" cap="none" dirty="0">
                <a:solidFill>
                  <a:schemeClr val="tx1"/>
                </a:solidFill>
                <a:latin typeface="Myanmar Text" panose="020B0502040204020203" pitchFamily="34" charset="0"/>
                <a:ea typeface="Questrial"/>
                <a:cs typeface="Myanmar Text" panose="020B0502040204020203" pitchFamily="34" charset="0"/>
                <a:sym typeface="Questrial"/>
              </a:rPr>
              <a:t>Net metering</a:t>
            </a:r>
            <a:r>
              <a:rPr lang="en" sz="2400" b="0" i="0" u="none" strike="noStrike" cap="none" dirty="0">
                <a:solidFill>
                  <a:schemeClr val="tx1"/>
                </a:solidFill>
                <a:latin typeface="Myanmar Text" panose="020B0502040204020203" pitchFamily="34" charset="0"/>
                <a:ea typeface="Questrial"/>
                <a:cs typeface="Myanmar Text" panose="020B0502040204020203" pitchFamily="34" charset="0"/>
                <a:sym typeface="Questrial"/>
              </a:rPr>
              <a:t> = PV owners can sell excess electricity to their local power utility</a:t>
            </a:r>
          </a:p>
          <a:p>
            <a:pPr marL="342900" marR="0" lvl="0" indent="-279400" algn="l" rtl="0">
              <a:lnSpc>
                <a:spcPct val="80000"/>
              </a:lnSpc>
              <a:spcBef>
                <a:spcPts val="400"/>
              </a:spcBef>
              <a:spcAft>
                <a:spcPts val="0"/>
              </a:spcAft>
              <a:buClr>
                <a:schemeClr val="accent1"/>
              </a:buClr>
              <a:buSzPct val="76000"/>
              <a:buFont typeface="Noto Symbol"/>
              <a:buChar char="○"/>
            </a:pPr>
            <a:r>
              <a:rPr lang="en" sz="2400" b="0" i="0" u="none" strike="noStrike" cap="none" dirty="0">
                <a:solidFill>
                  <a:schemeClr val="tx1"/>
                </a:solidFill>
                <a:latin typeface="Myanmar Text" panose="020B0502040204020203" pitchFamily="34" charset="0"/>
                <a:ea typeface="Questrial"/>
                <a:cs typeface="Myanmar Text" panose="020B0502040204020203" pitchFamily="34" charset="0"/>
                <a:sym typeface="Questrial"/>
              </a:rPr>
              <a:t>New jobs are being created</a:t>
            </a:r>
          </a:p>
          <a:p>
            <a:pPr marL="342900" marR="0" lvl="0" indent="-279400" algn="l" rtl="0">
              <a:lnSpc>
                <a:spcPct val="80000"/>
              </a:lnSpc>
              <a:spcBef>
                <a:spcPts val="400"/>
              </a:spcBef>
              <a:spcAft>
                <a:spcPts val="0"/>
              </a:spcAft>
              <a:buClr>
                <a:schemeClr val="accent1"/>
              </a:buClr>
              <a:buSzPct val="76000"/>
              <a:buFont typeface="Noto Symbol"/>
              <a:buChar char="○"/>
            </a:pPr>
            <a:r>
              <a:rPr lang="en" sz="2400" b="0" i="0" u="none" strike="noStrike" cap="none" dirty="0">
                <a:solidFill>
                  <a:schemeClr val="tx1"/>
                </a:solidFill>
                <a:latin typeface="Myanmar Text" panose="020B0502040204020203" pitchFamily="34" charset="0"/>
                <a:ea typeface="Questrial"/>
                <a:cs typeface="Myanmar Text" panose="020B0502040204020203" pitchFamily="34" charset="0"/>
                <a:sym typeface="Questrial"/>
              </a:rPr>
              <a:t>Solar power does not emit greenhouse gases and air pollution</a:t>
            </a:r>
          </a:p>
        </p:txBody>
      </p:sp>
      <p:sp>
        <p:nvSpPr>
          <p:cNvPr id="223" name="Shape 223"/>
          <p:cNvSpPr txBox="1">
            <a:spLocks noGrp="1"/>
          </p:cNvSpPr>
          <p:nvPr>
            <p:ph type="title" idx="4294967295"/>
          </p:nvPr>
        </p:nvSpPr>
        <p:spPr>
          <a:xfrm>
            <a:off x="110836" y="110837"/>
            <a:ext cx="7024687" cy="85725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Solar power </a:t>
            </a:r>
            <a:r>
              <a:rPr lang="en" sz="4000" i="0" u="none" strike="noStrike" cap="none" dirty="0" smtClean="0">
                <a:solidFill>
                  <a:schemeClr val="accent1"/>
                </a:solidFill>
                <a:latin typeface="Myanmar Text" panose="020B0502040204020203" pitchFamily="34" charset="0"/>
                <a:ea typeface="Questrial"/>
                <a:cs typeface="Myanmar Text" panose="020B0502040204020203" pitchFamily="34" charset="0"/>
                <a:sym typeface="Questrial"/>
              </a:rPr>
              <a:t>BENEFITS </a:t>
            </a:r>
            <a:endParaRPr lang="en" sz="400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idx="4294967295"/>
          </p:nvPr>
        </p:nvSpPr>
        <p:spPr>
          <a:xfrm>
            <a:off x="121228" y="432305"/>
            <a:ext cx="7772400" cy="402431"/>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Location Problems</a:t>
            </a:r>
          </a:p>
        </p:txBody>
      </p:sp>
      <p:sp>
        <p:nvSpPr>
          <p:cNvPr id="230" name="Shape 230"/>
          <p:cNvSpPr txBox="1">
            <a:spLocks noGrp="1"/>
          </p:cNvSpPr>
          <p:nvPr>
            <p:ph type="body" idx="4294967295"/>
          </p:nvPr>
        </p:nvSpPr>
        <p:spPr>
          <a:xfrm>
            <a:off x="62346" y="737754"/>
            <a:ext cx="7772400" cy="1028700"/>
          </a:xfrm>
          <a:prstGeom prst="rect">
            <a:avLst/>
          </a:prstGeom>
          <a:noFill/>
          <a:ln>
            <a:noFill/>
          </a:ln>
        </p:spPr>
        <p:txBody>
          <a:bodyPr wrap="square"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Not all regions are sunny enough to provide enough power, with current technology</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Daily and seasonal variation also poses problems</a:t>
            </a:r>
          </a:p>
          <a:p>
            <a:pPr marL="342900" marR="0" lvl="0" indent="-279400" algn="l" rtl="0">
              <a:spcBef>
                <a:spcPts val="440"/>
              </a:spcBef>
              <a:buClr>
                <a:schemeClr val="accent1"/>
              </a:buClr>
              <a:buSzPct val="76000"/>
              <a:buFont typeface="Noto Symbol"/>
              <a:buNone/>
            </a:pPr>
            <a:endParaRPr sz="2200" b="0" i="0" u="none" strike="noStrike" cap="none" dirty="0">
              <a:solidFill>
                <a:schemeClr val="dk2"/>
              </a:solidFill>
              <a:latin typeface="Questrial"/>
              <a:ea typeface="Questrial"/>
              <a:cs typeface="Questrial"/>
              <a:sym typeface="Questrial"/>
            </a:endParaRPr>
          </a:p>
        </p:txBody>
      </p:sp>
      <p:pic>
        <p:nvPicPr>
          <p:cNvPr id="231" name="Shape 231"/>
          <p:cNvPicPr preferRelativeResize="0"/>
          <p:nvPr/>
        </p:nvPicPr>
        <p:blipFill rotWithShape="1">
          <a:blip r:embed="rId3">
            <a:alphaModFix/>
          </a:blip>
          <a:srcRect/>
          <a:stretch/>
        </p:blipFill>
        <p:spPr>
          <a:xfrm>
            <a:off x="1828800" y="1973425"/>
            <a:ext cx="5079000" cy="3170100"/>
          </a:xfrm>
          <a:prstGeom prst="rect">
            <a:avLst/>
          </a:prstGeom>
          <a:noFill/>
          <a:ln>
            <a:noFill/>
          </a:ln>
        </p:spPr>
      </p:pic>
      <p:cxnSp>
        <p:nvCxnSpPr>
          <p:cNvPr id="232" name="Shape 232"/>
          <p:cNvCxnSpPr/>
          <p:nvPr/>
        </p:nvCxnSpPr>
        <p:spPr>
          <a:xfrm flipH="1">
            <a:off x="7239000" y="2800350"/>
            <a:ext cx="1447800" cy="400050"/>
          </a:xfrm>
          <a:prstGeom prst="straightConnector1">
            <a:avLst/>
          </a:prstGeom>
          <a:noFill/>
          <a:ln w="9525" cap="flat" cmpd="sng">
            <a:solidFill>
              <a:schemeClr val="dk1"/>
            </a:solidFill>
            <a:prstDash val="solid"/>
            <a:miter lim="8000"/>
            <a:headEnd type="none" w="med" len="med"/>
            <a:tailEnd type="triangle" w="lg" len="lg"/>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idx="4294967295"/>
          </p:nvPr>
        </p:nvSpPr>
        <p:spPr>
          <a:xfrm>
            <a:off x="685800" y="628650"/>
            <a:ext cx="7024687" cy="541734"/>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Cost is a drawback</a:t>
            </a:r>
          </a:p>
        </p:txBody>
      </p:sp>
      <p:sp>
        <p:nvSpPr>
          <p:cNvPr id="238" name="Shape 238"/>
          <p:cNvSpPr txBox="1">
            <a:spLocks noGrp="1"/>
          </p:cNvSpPr>
          <p:nvPr>
            <p:ph type="body" idx="4294967295"/>
          </p:nvPr>
        </p:nvSpPr>
        <p:spPr>
          <a:xfrm>
            <a:off x="228600" y="1226344"/>
            <a:ext cx="4648200" cy="3608892"/>
          </a:xfrm>
          <a:prstGeom prst="rect">
            <a:avLst/>
          </a:prstGeom>
          <a:noFill/>
          <a:ln>
            <a:noFill/>
          </a:ln>
        </p:spPr>
        <p:txBody>
          <a:bodyPr wrap="square"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8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Up-front costs are high and solar power remains the most expensive way to produce electricity</a:t>
            </a:r>
          </a:p>
          <a:p>
            <a:pPr marL="639762" marR="0" lvl="1" indent="-284162" algn="l" rtl="0">
              <a:lnSpc>
                <a:spcPct val="100000"/>
              </a:lnSpc>
              <a:spcBef>
                <a:spcPts val="440"/>
              </a:spcBef>
              <a:spcAft>
                <a:spcPts val="0"/>
              </a:spcAft>
              <a:buClr>
                <a:schemeClr val="accent1"/>
              </a:buClr>
              <a:buSzPct val="76000"/>
              <a:buFont typeface="Noto Symbol"/>
              <a:buChar char="○"/>
            </a:pPr>
            <a:r>
              <a:rPr lang="en"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The government has subsidized fossil fuels and nuclear energy at the expense of solar energy</a:t>
            </a:r>
          </a:p>
          <a:p>
            <a:pPr marL="342900" marR="0" lvl="0" indent="-279400" algn="l" rtl="0">
              <a:spcBef>
                <a:spcPts val="440"/>
              </a:spcBef>
              <a:buClr>
                <a:schemeClr val="accent1"/>
              </a:buClr>
              <a:buSzPct val="76000"/>
              <a:buFont typeface="Noto Symbol"/>
              <a:buNone/>
            </a:pPr>
            <a:endParaRPr sz="2200" b="0" i="0" u="none" strike="noStrike" cap="none" dirty="0">
              <a:solidFill>
                <a:schemeClr val="dk2"/>
              </a:solidFill>
              <a:latin typeface="Questrial"/>
              <a:ea typeface="Questrial"/>
              <a:cs typeface="Questrial"/>
              <a:sym typeface="Questrial"/>
            </a:endParaRPr>
          </a:p>
        </p:txBody>
      </p:sp>
      <p:pic>
        <p:nvPicPr>
          <p:cNvPr id="239" name="Shape 239"/>
          <p:cNvPicPr preferRelativeResize="0"/>
          <p:nvPr/>
        </p:nvPicPr>
        <p:blipFill rotWithShape="1">
          <a:blip r:embed="rId3">
            <a:alphaModFix/>
          </a:blip>
          <a:srcRect/>
          <a:stretch/>
        </p:blipFill>
        <p:spPr>
          <a:xfrm>
            <a:off x="5479473" y="455468"/>
            <a:ext cx="3338512" cy="2170509"/>
          </a:xfrm>
          <a:prstGeom prst="rect">
            <a:avLst/>
          </a:prstGeom>
          <a:noFill/>
          <a:ln>
            <a:noFill/>
          </a:ln>
        </p:spPr>
      </p:pic>
      <p:pic>
        <p:nvPicPr>
          <p:cNvPr id="2" name="Picture 1"/>
          <p:cNvPicPr>
            <a:picLocks noChangeAspect="1"/>
          </p:cNvPicPr>
          <p:nvPr/>
        </p:nvPicPr>
        <p:blipFill>
          <a:blip r:embed="rId4"/>
          <a:stretch>
            <a:fillRect/>
          </a:stretch>
        </p:blipFill>
        <p:spPr>
          <a:xfrm>
            <a:off x="5077692" y="3030790"/>
            <a:ext cx="3639416" cy="191857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idx="4294967295"/>
          </p:nvPr>
        </p:nvSpPr>
        <p:spPr>
          <a:xfrm>
            <a:off x="158209" y="412475"/>
            <a:ext cx="7024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b="0" dirty="0">
                <a:solidFill>
                  <a:schemeClr val="accent1"/>
                </a:solidFill>
                <a:latin typeface="Myanmar Text" panose="020B0502040204020203" pitchFamily="34" charset="0"/>
                <a:ea typeface="Questrial"/>
                <a:cs typeface="Myanmar Text" panose="020B0502040204020203" pitchFamily="34" charset="0"/>
                <a:sym typeface="Questrial"/>
              </a:rPr>
              <a:t>R</a:t>
            </a:r>
            <a:r>
              <a:rPr lang="en" sz="4000" b="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enewables in USA</a:t>
            </a:r>
          </a:p>
        </p:txBody>
      </p:sp>
      <p:sp>
        <p:nvSpPr>
          <p:cNvPr id="60" name="Shape 60"/>
          <p:cNvSpPr txBox="1">
            <a:spLocks noGrp="1"/>
          </p:cNvSpPr>
          <p:nvPr>
            <p:ph type="body" idx="4294967295"/>
          </p:nvPr>
        </p:nvSpPr>
        <p:spPr>
          <a:xfrm>
            <a:off x="381000" y="641075"/>
            <a:ext cx="7772400" cy="1520400"/>
          </a:xfrm>
          <a:prstGeom prst="rect">
            <a:avLst/>
          </a:prstGeom>
          <a:noFill/>
          <a:ln>
            <a:noFill/>
          </a:ln>
        </p:spPr>
        <p:txBody>
          <a:bodyPr wrap="square"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0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We obtain only one half of 1 percent from the new renewable energy sources</a:t>
            </a:r>
          </a:p>
          <a:p>
            <a:pPr marL="342900" marR="0" lvl="0" indent="-279400" algn="l" rtl="0">
              <a:lnSpc>
                <a:spcPct val="100000"/>
              </a:lnSpc>
              <a:spcBef>
                <a:spcPts val="400"/>
              </a:spcBef>
              <a:spcAft>
                <a:spcPts val="0"/>
              </a:spcAft>
              <a:buClr>
                <a:schemeClr val="accent1"/>
              </a:buClr>
              <a:buSzPct val="76000"/>
              <a:buFont typeface="Noto Symbol"/>
              <a:buChar char="○"/>
            </a:pPr>
            <a:r>
              <a:rPr lang="en" sz="20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Nations and regions vary in the renewable sources they use</a:t>
            </a:r>
          </a:p>
          <a:p>
            <a:pPr marL="342900" marR="0" lvl="0" indent="-279400" algn="l" rtl="0">
              <a:lnSpc>
                <a:spcPct val="100000"/>
              </a:lnSpc>
              <a:spcBef>
                <a:spcPts val="400"/>
              </a:spcBef>
              <a:spcAft>
                <a:spcPts val="0"/>
              </a:spcAft>
              <a:buClr>
                <a:schemeClr val="accent1"/>
              </a:buClr>
              <a:buSzPct val="76000"/>
              <a:buFont typeface="Noto Symbol"/>
              <a:buChar char="○"/>
            </a:pPr>
            <a:r>
              <a:rPr lang="en" sz="20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In the U.S., most renewable energy comes from </a:t>
            </a:r>
            <a:r>
              <a:rPr lang="en" sz="2000" b="1" i="0" u="sng" strike="noStrike" cap="none" dirty="0">
                <a:solidFill>
                  <a:schemeClr val="dk2"/>
                </a:solidFill>
                <a:latin typeface="Myanmar Text" panose="020B0502040204020203" pitchFamily="34" charset="0"/>
                <a:ea typeface="Questrial"/>
                <a:cs typeface="Myanmar Text" panose="020B0502040204020203" pitchFamily="34" charset="0"/>
                <a:sym typeface="Questrial"/>
              </a:rPr>
              <a:t>hydropower and biomass</a:t>
            </a:r>
          </a:p>
        </p:txBody>
      </p:sp>
      <p:pic>
        <p:nvPicPr>
          <p:cNvPr id="61" name="Shape 61"/>
          <p:cNvPicPr preferRelativeResize="0"/>
          <p:nvPr/>
        </p:nvPicPr>
        <p:blipFill rotWithShape="1">
          <a:blip r:embed="rId3">
            <a:alphaModFix/>
          </a:blip>
          <a:srcRect/>
          <a:stretch/>
        </p:blipFill>
        <p:spPr>
          <a:xfrm>
            <a:off x="257600" y="2364473"/>
            <a:ext cx="4152900" cy="2687100"/>
          </a:xfrm>
          <a:prstGeom prst="rect">
            <a:avLst/>
          </a:prstGeom>
          <a:noFill/>
          <a:ln>
            <a:noFill/>
          </a:ln>
        </p:spPr>
      </p:pic>
      <p:pic>
        <p:nvPicPr>
          <p:cNvPr id="62" name="Shape 62"/>
          <p:cNvPicPr preferRelativeResize="0"/>
          <p:nvPr/>
        </p:nvPicPr>
        <p:blipFill rotWithShape="1">
          <a:blip r:embed="rId4">
            <a:alphaModFix/>
          </a:blip>
          <a:srcRect/>
          <a:stretch/>
        </p:blipFill>
        <p:spPr>
          <a:xfrm>
            <a:off x="4845325" y="2370704"/>
            <a:ext cx="4152900" cy="26766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idx="4294967295"/>
          </p:nvPr>
        </p:nvSpPr>
        <p:spPr>
          <a:xfrm>
            <a:off x="381000" y="154075"/>
            <a:ext cx="7024800" cy="6909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b="0" dirty="0">
                <a:solidFill>
                  <a:schemeClr val="accent1"/>
                </a:solidFill>
                <a:latin typeface="Myanmar Text" panose="020B0502040204020203" pitchFamily="34" charset="0"/>
                <a:ea typeface="Questrial"/>
                <a:cs typeface="Myanmar Text" panose="020B0502040204020203" pitchFamily="34" charset="0"/>
                <a:sym typeface="Questrial"/>
              </a:rPr>
              <a:t>E</a:t>
            </a:r>
            <a:r>
              <a:rPr lang="en" sz="4000" b="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xpanded quickly because of:</a:t>
            </a:r>
          </a:p>
        </p:txBody>
      </p:sp>
      <p:sp>
        <p:nvSpPr>
          <p:cNvPr id="68" name="Shape 68"/>
          <p:cNvSpPr txBox="1">
            <a:spLocks noGrp="1"/>
          </p:cNvSpPr>
          <p:nvPr>
            <p:ph type="body" idx="4294967295"/>
          </p:nvPr>
        </p:nvSpPr>
        <p:spPr>
          <a:xfrm>
            <a:off x="59635" y="844975"/>
            <a:ext cx="8093765" cy="3683700"/>
          </a:xfrm>
          <a:prstGeom prst="rect">
            <a:avLst/>
          </a:prstGeom>
          <a:noFill/>
          <a:ln>
            <a:noFill/>
          </a:ln>
        </p:spPr>
        <p:txBody>
          <a:bodyPr wrap="square"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Growing concerns over diminishing fossil fuels</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The environmental impacts of fossil fuel combustion</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Advances in technology make it easier and less expensive</a:t>
            </a:r>
          </a:p>
          <a:p>
            <a:pPr marL="342900" marR="0" lvl="0" indent="-279400" algn="l" rtl="0">
              <a:lnSpc>
                <a:spcPct val="100000"/>
              </a:lnSpc>
              <a:spcBef>
                <a:spcPts val="480"/>
              </a:spcBef>
              <a:spcAft>
                <a:spcPts val="0"/>
              </a:spcAft>
              <a:buClr>
                <a:schemeClr val="accent1"/>
              </a:buClr>
              <a:buSzPct val="76000"/>
              <a:buFont typeface="Noto Symbol"/>
              <a:buChar char="•"/>
            </a:pPr>
            <a:r>
              <a:rPr lang="en" sz="2400" b="1"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Benefits of the new renewables include</a:t>
            </a: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They alleviate air </a:t>
            </a:r>
            <a:r>
              <a:rPr lang="en" sz="2200" b="0" i="0" u="none" strike="noStrike" cap="none" dirty="0" smtClean="0">
                <a:solidFill>
                  <a:schemeClr val="dk2"/>
                </a:solidFill>
                <a:latin typeface="Myanmar Text" panose="020B0502040204020203" pitchFamily="34" charset="0"/>
                <a:ea typeface="Questrial"/>
                <a:cs typeface="Myanmar Text" panose="020B0502040204020203" pitchFamily="34" charset="0"/>
                <a:sym typeface="Questrial"/>
              </a:rPr>
              <a:t>pollution (SO</a:t>
            </a:r>
            <a:r>
              <a:rPr lang="en" sz="2200" b="0" i="0" u="none" strike="noStrike" cap="none" baseline="-25000" dirty="0" smtClean="0">
                <a:solidFill>
                  <a:schemeClr val="dk2"/>
                </a:solidFill>
                <a:latin typeface="Myanmar Text" panose="020B0502040204020203" pitchFamily="34" charset="0"/>
                <a:ea typeface="Questrial"/>
                <a:cs typeface="Myanmar Text" panose="020B0502040204020203" pitchFamily="34" charset="0"/>
                <a:sym typeface="Questrial"/>
              </a:rPr>
              <a:t>2</a:t>
            </a:r>
            <a:r>
              <a:rPr lang="en" sz="2200" b="0" i="0" u="none" strike="noStrike" cap="none" dirty="0" smtClean="0">
                <a:solidFill>
                  <a:schemeClr val="dk2"/>
                </a:solidFill>
                <a:latin typeface="Myanmar Text" panose="020B0502040204020203" pitchFamily="34" charset="0"/>
                <a:ea typeface="Questrial"/>
                <a:cs typeface="Myanmar Text" panose="020B0502040204020203" pitchFamily="34" charset="0"/>
                <a:sym typeface="Questrial"/>
              </a:rPr>
              <a:t>, Hg, As) </a:t>
            </a: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and greenhouse gas </a:t>
            </a:r>
            <a:r>
              <a:rPr lang="en" sz="2200" b="0" i="0" u="none" strike="noStrike" cap="none" dirty="0" smtClean="0">
                <a:solidFill>
                  <a:schemeClr val="dk2"/>
                </a:solidFill>
                <a:latin typeface="Myanmar Text" panose="020B0502040204020203" pitchFamily="34" charset="0"/>
                <a:ea typeface="Questrial"/>
                <a:cs typeface="Myanmar Text" panose="020B0502040204020203" pitchFamily="34" charset="0"/>
                <a:sym typeface="Questrial"/>
              </a:rPr>
              <a:t>emissions (CO</a:t>
            </a:r>
            <a:r>
              <a:rPr lang="en" sz="2200" b="0" i="0" u="none" strike="noStrike" cap="none" baseline="-25000" dirty="0" smtClean="0">
                <a:solidFill>
                  <a:schemeClr val="dk2"/>
                </a:solidFill>
                <a:latin typeface="Myanmar Text" panose="020B0502040204020203" pitchFamily="34" charset="0"/>
                <a:ea typeface="Questrial"/>
                <a:cs typeface="Myanmar Text" panose="020B0502040204020203" pitchFamily="34" charset="0"/>
                <a:sym typeface="Questrial"/>
              </a:rPr>
              <a:t>2</a:t>
            </a:r>
            <a:r>
              <a:rPr lang="en" sz="2200" b="0" i="0" u="none" strike="noStrike" cap="none" dirty="0" smtClean="0">
                <a:solidFill>
                  <a:schemeClr val="dk2"/>
                </a:solidFill>
                <a:latin typeface="Myanmar Text" panose="020B0502040204020203" pitchFamily="34" charset="0"/>
                <a:ea typeface="Questrial"/>
                <a:cs typeface="Myanmar Text" panose="020B0502040204020203" pitchFamily="34" charset="0"/>
                <a:sym typeface="Questrial"/>
              </a:rPr>
              <a:t>, CH</a:t>
            </a:r>
            <a:r>
              <a:rPr lang="en" sz="2200" b="0" i="0" u="none" strike="noStrike" cap="none" baseline="-25000" dirty="0" smtClean="0">
                <a:solidFill>
                  <a:schemeClr val="dk2"/>
                </a:solidFill>
                <a:latin typeface="Myanmar Text" panose="020B0502040204020203" pitchFamily="34" charset="0"/>
                <a:ea typeface="Questrial"/>
                <a:cs typeface="Myanmar Text" panose="020B0502040204020203" pitchFamily="34" charset="0"/>
                <a:sym typeface="Questrial"/>
              </a:rPr>
              <a:t>4</a:t>
            </a:r>
            <a:r>
              <a:rPr lang="en" sz="2200" b="0" i="0" u="none" strike="noStrike" cap="none" dirty="0" smtClean="0">
                <a:solidFill>
                  <a:schemeClr val="dk2"/>
                </a:solidFill>
                <a:latin typeface="Myanmar Text" panose="020B0502040204020203" pitchFamily="34" charset="0"/>
                <a:ea typeface="Questrial"/>
                <a:cs typeface="Myanmar Text" panose="020B0502040204020203" pitchFamily="34" charset="0"/>
                <a:sym typeface="Questrial"/>
              </a:rPr>
              <a:t>) </a:t>
            </a: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that can cause climate change</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They are inexhaustible, unlike fossil fuels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Help diversify a country’s energy economy</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They create jobs and are sources of income and taxes, especially in rural areas</a:t>
            </a:r>
          </a:p>
        </p:txBody>
      </p:sp>
      <p:sp>
        <p:nvSpPr>
          <p:cNvPr id="3" name="Rectangle 2"/>
          <p:cNvSpPr/>
          <p:nvPr/>
        </p:nvSpPr>
        <p:spPr>
          <a:xfrm rot="5400000">
            <a:off x="5399330" y="2116711"/>
            <a:ext cx="5262980" cy="923330"/>
          </a:xfrm>
          <a:prstGeom prst="rect">
            <a:avLst/>
          </a:prstGeom>
          <a:noFill/>
        </p:spPr>
        <p:txBody>
          <a:bodyPr wrap="none" lIns="91440" tIns="45720" rIns="91440" bIns="45720">
            <a:prstTxWarp prst="textArchUp">
              <a:avLst/>
            </a:prstTxWarp>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This is important</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10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10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1000"/>
                                        <p:tgtEl>
                                          <p:spTgt spid="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3" end="3"/>
                                            </p:txEl>
                                          </p:spTgt>
                                        </p:tgtEl>
                                        <p:attrNameLst>
                                          <p:attrName>style.visibility</p:attrName>
                                        </p:attrNameLst>
                                      </p:cBhvr>
                                      <p:to>
                                        <p:strVal val="visible"/>
                                      </p:to>
                                    </p:set>
                                    <p:animEffect transition="in" filter="fade">
                                      <p:cBhvr>
                                        <p:cTn id="22" dur="1000"/>
                                        <p:tgtEl>
                                          <p:spTgt spid="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4" end="4"/>
                                            </p:txEl>
                                          </p:spTgt>
                                        </p:tgtEl>
                                        <p:attrNameLst>
                                          <p:attrName>style.visibility</p:attrName>
                                        </p:attrNameLst>
                                      </p:cBhvr>
                                      <p:to>
                                        <p:strVal val="visible"/>
                                      </p:to>
                                    </p:set>
                                    <p:animEffect transition="in" filter="fade">
                                      <p:cBhvr>
                                        <p:cTn id="27" dur="1000"/>
                                        <p:tgtEl>
                                          <p:spTgt spid="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5" end="5"/>
                                            </p:txEl>
                                          </p:spTgt>
                                        </p:tgtEl>
                                        <p:attrNameLst>
                                          <p:attrName>style.visibility</p:attrName>
                                        </p:attrNameLst>
                                      </p:cBhvr>
                                      <p:to>
                                        <p:strVal val="visible"/>
                                      </p:to>
                                    </p:set>
                                    <p:animEffect transition="in" filter="fade">
                                      <p:cBhvr>
                                        <p:cTn id="32" dur="1000"/>
                                        <p:tgtEl>
                                          <p:spTgt spid="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
                                            <p:txEl>
                                              <p:pRg st="6" end="6"/>
                                            </p:txEl>
                                          </p:spTgt>
                                        </p:tgtEl>
                                        <p:attrNameLst>
                                          <p:attrName>style.visibility</p:attrName>
                                        </p:attrNameLst>
                                      </p:cBhvr>
                                      <p:to>
                                        <p:strVal val="visible"/>
                                      </p:to>
                                    </p:set>
                                    <p:animEffect transition="in" filter="fade">
                                      <p:cBhvr>
                                        <p:cTn id="37" dur="1000"/>
                                        <p:tgtEl>
                                          <p:spTgt spid="6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8">
                                            <p:txEl>
                                              <p:pRg st="7" end="7"/>
                                            </p:txEl>
                                          </p:spTgt>
                                        </p:tgtEl>
                                        <p:attrNameLst>
                                          <p:attrName>style.visibility</p:attrName>
                                        </p:attrNameLst>
                                      </p:cBhvr>
                                      <p:to>
                                        <p:strVal val="visible"/>
                                      </p:to>
                                    </p:set>
                                    <p:animEffect transition="in" filter="fade">
                                      <p:cBhvr>
                                        <p:cTn id="42" dur="1000"/>
                                        <p:tgtEl>
                                          <p:spTgt spid="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body" idx="4294967295"/>
          </p:nvPr>
        </p:nvSpPr>
        <p:spPr>
          <a:xfrm>
            <a:off x="4207565" y="1239450"/>
            <a:ext cx="5140960" cy="3464700"/>
          </a:xfrm>
          <a:prstGeom prst="rect">
            <a:avLst/>
          </a:prstGeom>
          <a:noFill/>
          <a:ln>
            <a:noFill/>
          </a:ln>
        </p:spPr>
        <p:txBody>
          <a:bodyPr wrap="square"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8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New technologies require more </a:t>
            </a:r>
            <a:r>
              <a:rPr lang="en" sz="2800" dirty="0">
                <a:latin typeface="Myanmar Text" panose="020B0502040204020203" pitchFamily="34" charset="0"/>
                <a:ea typeface="Questrial"/>
                <a:cs typeface="Myanmar Text" panose="020B0502040204020203" pitchFamily="34" charset="0"/>
                <a:sym typeface="Questrial"/>
              </a:rPr>
              <a:t>labor for the same energy</a:t>
            </a:r>
          </a:p>
          <a:p>
            <a:pPr marL="639762" marR="0" lvl="1" indent="-284162" algn="l" rtl="0">
              <a:lnSpc>
                <a:spcPct val="100000"/>
              </a:lnSpc>
              <a:spcBef>
                <a:spcPts val="400"/>
              </a:spcBef>
              <a:spcAft>
                <a:spcPts val="0"/>
              </a:spcAft>
              <a:buClr>
                <a:schemeClr val="accent1"/>
              </a:buClr>
              <a:buSzPct val="76000"/>
              <a:buFont typeface="Noto Symbol"/>
              <a:buChar char="•"/>
            </a:pPr>
            <a:r>
              <a:rPr lang="en"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More jobs will be generated than remaining with a fossil fuel economy</a:t>
            </a:r>
          </a:p>
          <a:p>
            <a:pPr marL="342900" marR="0" lvl="0" indent="-279400" algn="l" rtl="0">
              <a:lnSpc>
                <a:spcPct val="100000"/>
              </a:lnSpc>
              <a:spcBef>
                <a:spcPts val="400"/>
              </a:spcBef>
              <a:spcAft>
                <a:spcPts val="0"/>
              </a:spcAft>
              <a:buClr>
                <a:schemeClr val="accent1"/>
              </a:buClr>
              <a:buSzPct val="76000"/>
              <a:buFont typeface="Noto Symbol"/>
              <a:buChar char="•"/>
            </a:pPr>
            <a:r>
              <a:rPr lang="en" sz="2800" dirty="0">
                <a:latin typeface="Myanmar Text" panose="020B0502040204020203" pitchFamily="34" charset="0"/>
                <a:ea typeface="Questrial"/>
                <a:cs typeface="Myanmar Text" panose="020B0502040204020203" pitchFamily="34" charset="0"/>
                <a:sym typeface="Questrial"/>
              </a:rPr>
              <a:t>Jobs are high technology and high paying.</a:t>
            </a:r>
          </a:p>
          <a:p>
            <a:pPr marL="342900" marR="0" lvl="0" indent="-279400" algn="l" rtl="0">
              <a:spcBef>
                <a:spcPts val="400"/>
              </a:spcBef>
              <a:buClr>
                <a:schemeClr val="accent1"/>
              </a:buClr>
              <a:buSzPct val="76000"/>
              <a:buFont typeface="Noto Symbol"/>
              <a:buNone/>
            </a:pPr>
            <a:endParaRPr sz="2000" b="0" i="0" u="none" strike="noStrike" cap="none" dirty="0">
              <a:solidFill>
                <a:schemeClr val="dk2"/>
              </a:solidFill>
              <a:latin typeface="Questrial"/>
              <a:ea typeface="Questrial"/>
              <a:cs typeface="Questrial"/>
              <a:sym typeface="Questrial"/>
            </a:endParaRPr>
          </a:p>
        </p:txBody>
      </p:sp>
      <p:sp>
        <p:nvSpPr>
          <p:cNvPr id="74" name="Shape 74"/>
          <p:cNvSpPr txBox="1">
            <a:spLocks noGrp="1"/>
          </p:cNvSpPr>
          <p:nvPr>
            <p:ph type="title" idx="4294967295"/>
          </p:nvPr>
        </p:nvSpPr>
        <p:spPr>
          <a:xfrm>
            <a:off x="123599" y="74600"/>
            <a:ext cx="8357792" cy="8574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New energy sources create jobs</a:t>
            </a:r>
          </a:p>
        </p:txBody>
      </p:sp>
      <p:pic>
        <p:nvPicPr>
          <p:cNvPr id="75" name="Shape 75"/>
          <p:cNvPicPr preferRelativeResize="0"/>
          <p:nvPr/>
        </p:nvPicPr>
        <p:blipFill rotWithShape="1">
          <a:blip r:embed="rId3">
            <a:alphaModFix/>
          </a:blip>
          <a:srcRect/>
          <a:stretch/>
        </p:blipFill>
        <p:spPr>
          <a:xfrm>
            <a:off x="123600" y="1172800"/>
            <a:ext cx="3997826" cy="2206504"/>
          </a:xfrm>
          <a:prstGeom prst="rect">
            <a:avLst/>
          </a:prstGeom>
          <a:noFill/>
          <a:ln>
            <a:noFill/>
          </a:ln>
        </p:spPr>
      </p:pic>
      <p:sp>
        <p:nvSpPr>
          <p:cNvPr id="5" name="Rectangle 4"/>
          <p:cNvSpPr/>
          <p:nvPr/>
        </p:nvSpPr>
        <p:spPr>
          <a:xfrm>
            <a:off x="-508977" y="4220170"/>
            <a:ext cx="5262980" cy="923330"/>
          </a:xfrm>
          <a:prstGeom prst="rect">
            <a:avLst/>
          </a:prstGeom>
          <a:noFill/>
        </p:spPr>
        <p:txBody>
          <a:bodyPr wrap="none" lIns="91440" tIns="45720" rIns="91440" bIns="45720">
            <a:prstTxWarp prst="textArchUp">
              <a:avLst/>
            </a:prstTxWarp>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Economic</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288" y="1037661"/>
            <a:ext cx="3562015" cy="3903578"/>
          </a:xfrm>
          <a:prstGeom prst="rect">
            <a:avLst/>
          </a:prstGeom>
        </p:spPr>
      </p:pic>
      <p:sp>
        <p:nvSpPr>
          <p:cNvPr id="80" name="Shape 80"/>
          <p:cNvSpPr txBox="1">
            <a:spLocks noGrp="1"/>
          </p:cNvSpPr>
          <p:nvPr>
            <p:ph type="title" idx="4294967295"/>
          </p:nvPr>
        </p:nvSpPr>
        <p:spPr>
          <a:xfrm>
            <a:off x="685800" y="340519"/>
            <a:ext cx="7772400" cy="402431"/>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Biomass energy</a:t>
            </a:r>
          </a:p>
        </p:txBody>
      </p:sp>
      <p:sp>
        <p:nvSpPr>
          <p:cNvPr id="81" name="Shape 81"/>
          <p:cNvSpPr txBox="1">
            <a:spLocks noGrp="1"/>
          </p:cNvSpPr>
          <p:nvPr>
            <p:ph type="body" idx="4294967295"/>
          </p:nvPr>
        </p:nvSpPr>
        <p:spPr>
          <a:xfrm>
            <a:off x="0" y="1037661"/>
            <a:ext cx="7745412" cy="2758678"/>
          </a:xfrm>
          <a:prstGeom prst="rect">
            <a:avLst/>
          </a:prstGeom>
          <a:noFill/>
          <a:ln>
            <a:noFill/>
          </a:ln>
        </p:spPr>
        <p:txBody>
          <a:bodyPr wrap="square" lIns="91425" tIns="45700" rIns="91425" bIns="45700" anchor="t" anchorCtr="0">
            <a:noAutofit/>
          </a:bodyPr>
          <a:lstStyle/>
          <a:p>
            <a:pPr marL="273050" marR="0" lvl="0" indent="-273050" algn="l" rtl="0">
              <a:lnSpc>
                <a:spcPct val="8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Biomass energy has great potential for addressing our energy challenges </a:t>
            </a:r>
            <a:endParaRPr lang="en" sz="2400" b="0" i="0" u="none" strike="noStrike" cap="none" dirty="0" smtClean="0">
              <a:solidFill>
                <a:schemeClr val="dk2"/>
              </a:solidFill>
              <a:latin typeface="Myanmar Text" panose="020B0502040204020203" pitchFamily="34" charset="0"/>
              <a:ea typeface="Questrial"/>
              <a:cs typeface="Myanmar Text" panose="020B0502040204020203" pitchFamily="34" charset="0"/>
              <a:sym typeface="Questrial"/>
            </a:endParaRPr>
          </a:p>
          <a:p>
            <a:pPr marR="0" lvl="0" algn="l" rtl="0">
              <a:lnSpc>
                <a:spcPct val="80000"/>
              </a:lnSpc>
              <a:spcBef>
                <a:spcPts val="0"/>
              </a:spcBef>
              <a:spcAft>
                <a:spcPts val="0"/>
              </a:spcAft>
              <a:buClr>
                <a:schemeClr val="accent1"/>
              </a:buClr>
              <a:buSzPct val="76000"/>
              <a:buNone/>
            </a:pPr>
            <a:endPar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endParaRPr>
          </a:p>
          <a:p>
            <a:pPr marL="273050" marR="0" lvl="0" indent="-273050" algn="l" rtl="0">
              <a:lnSpc>
                <a:spcPct val="80000"/>
              </a:lnSpc>
              <a:spcBef>
                <a:spcPts val="480"/>
              </a:spcBef>
              <a:spcAft>
                <a:spcPts val="0"/>
              </a:spcAft>
              <a:buClr>
                <a:schemeClr val="accent1"/>
              </a:buClr>
              <a:buSzPct val="76000"/>
              <a:buFont typeface="Noto Symbol"/>
              <a:buChar char="○"/>
            </a:pPr>
            <a:r>
              <a:rPr lang="en" sz="2400" b="1"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Biomass</a:t>
            </a: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 = organic material that makes up living organisms </a:t>
            </a:r>
            <a:endParaRPr lang="en" sz="2400" b="0" i="0" u="none" strike="noStrike" cap="none" dirty="0" smtClean="0">
              <a:solidFill>
                <a:schemeClr val="dk2"/>
              </a:solidFill>
              <a:latin typeface="Myanmar Text" panose="020B0502040204020203" pitchFamily="34" charset="0"/>
              <a:ea typeface="Questrial"/>
              <a:cs typeface="Myanmar Text" panose="020B0502040204020203" pitchFamily="34" charset="0"/>
              <a:sym typeface="Questrial"/>
            </a:endParaRPr>
          </a:p>
          <a:p>
            <a:pPr marR="0" lvl="0" algn="l" rtl="0">
              <a:lnSpc>
                <a:spcPct val="80000"/>
              </a:lnSpc>
              <a:spcBef>
                <a:spcPts val="480"/>
              </a:spcBef>
              <a:spcAft>
                <a:spcPts val="0"/>
              </a:spcAft>
              <a:buClr>
                <a:schemeClr val="accent1"/>
              </a:buClr>
              <a:buSzPct val="76000"/>
              <a:buNone/>
            </a:pPr>
            <a:endPar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endParaRPr>
          </a:p>
          <a:p>
            <a:pPr marL="273050" marR="0" lvl="0" indent="-273050" algn="l" rtl="0">
              <a:lnSpc>
                <a:spcPct val="80000"/>
              </a:lnSpc>
              <a:spcBef>
                <a:spcPts val="48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People harness biomass energy from many types of plant matter</a:t>
            </a:r>
          </a:p>
          <a:p>
            <a:pPr marL="742950" marR="0" lvl="1" indent="-285750" algn="l" rtl="0">
              <a:lnSpc>
                <a:spcPct val="80000"/>
              </a:lnSpc>
              <a:spcBef>
                <a:spcPts val="48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Wood from trees, charcoal from burned wood, and matter from agricultural crops, as well as combustible animal waste products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fade">
                                      <p:cBhvr>
                                        <p:cTn id="7" dur="1000"/>
                                        <p:tgtEl>
                                          <p:spTgt spid="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xEl>
                                              <p:pRg st="2" end="2"/>
                                            </p:txEl>
                                          </p:spTgt>
                                        </p:tgtEl>
                                        <p:attrNameLst>
                                          <p:attrName>style.visibility</p:attrName>
                                        </p:attrNameLst>
                                      </p:cBhvr>
                                      <p:to>
                                        <p:strVal val="visible"/>
                                      </p:to>
                                    </p:set>
                                    <p:animEffect transition="in" filter="fade">
                                      <p:cBhvr>
                                        <p:cTn id="12" dur="1000"/>
                                        <p:tgtEl>
                                          <p:spTgt spid="8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
                                            <p:txEl>
                                              <p:pRg st="4" end="4"/>
                                            </p:txEl>
                                          </p:spTgt>
                                        </p:tgtEl>
                                        <p:attrNameLst>
                                          <p:attrName>style.visibility</p:attrName>
                                        </p:attrNameLst>
                                      </p:cBhvr>
                                      <p:to>
                                        <p:strVal val="visible"/>
                                      </p:to>
                                    </p:set>
                                    <p:animEffect transition="in" filter="fade">
                                      <p:cBhvr>
                                        <p:cTn id="17" dur="1000"/>
                                        <p:tgtEl>
                                          <p:spTgt spid="8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xEl>
                                              <p:pRg st="5" end="5"/>
                                            </p:txEl>
                                          </p:spTgt>
                                        </p:tgtEl>
                                        <p:attrNameLst>
                                          <p:attrName>style.visibility</p:attrName>
                                        </p:attrNameLst>
                                      </p:cBhvr>
                                      <p:to>
                                        <p:strVal val="visible"/>
                                      </p:to>
                                    </p:set>
                                    <p:animEffect transition="in" filter="fade">
                                      <p:cBhvr>
                                        <p:cTn id="22" dur="1000"/>
                                        <p:tgtEl>
                                          <p:spTgt spid="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847" y="1073358"/>
            <a:ext cx="3890328" cy="3273569"/>
          </a:xfrm>
          <a:prstGeom prst="rect">
            <a:avLst/>
          </a:prstGeom>
          <a:ln>
            <a:noFill/>
          </a:ln>
          <a:effectLst>
            <a:softEdge rad="112500"/>
          </a:effectLst>
        </p:spPr>
      </p:pic>
      <p:sp>
        <p:nvSpPr>
          <p:cNvPr id="86" name="Shape 86"/>
          <p:cNvSpPr txBox="1">
            <a:spLocks noGrp="1"/>
          </p:cNvSpPr>
          <p:nvPr>
            <p:ph type="title" idx="4294967295"/>
          </p:nvPr>
        </p:nvSpPr>
        <p:spPr>
          <a:xfrm>
            <a:off x="444775" y="387688"/>
            <a:ext cx="8534400" cy="4023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Biomass sources are widely used</a:t>
            </a:r>
          </a:p>
        </p:txBody>
      </p:sp>
      <p:sp>
        <p:nvSpPr>
          <p:cNvPr id="87" name="Shape 87"/>
          <p:cNvSpPr txBox="1">
            <a:spLocks noGrp="1"/>
          </p:cNvSpPr>
          <p:nvPr>
            <p:ph type="body" idx="4294967295"/>
          </p:nvPr>
        </p:nvSpPr>
        <p:spPr>
          <a:xfrm>
            <a:off x="243297" y="1184261"/>
            <a:ext cx="5372925" cy="3959239"/>
          </a:xfrm>
          <a:prstGeom prst="rect">
            <a:avLst/>
          </a:prstGeom>
          <a:noFill/>
          <a:ln>
            <a:noFill/>
          </a:ln>
        </p:spPr>
        <p:txBody>
          <a:bodyPr wrap="square" lIns="91425" tIns="45700" rIns="91425" bIns="45700" anchor="t" anchorCtr="0">
            <a:noAutofit/>
          </a:bodyPr>
          <a:lstStyle/>
          <a:p>
            <a:pPr marL="273050" marR="0" lvl="0" indent="-273050" algn="l" rtl="0">
              <a:lnSpc>
                <a:spcPct val="75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More than 1 billion people use wood from trees as their </a:t>
            </a:r>
            <a:r>
              <a:rPr lang="en" sz="2400" b="1" i="0" u="sng" strike="noStrike" cap="none" dirty="0">
                <a:solidFill>
                  <a:schemeClr val="dk2"/>
                </a:solidFill>
                <a:latin typeface="Myanmar Text" panose="020B0502040204020203" pitchFamily="34" charset="0"/>
                <a:ea typeface="Questrial"/>
                <a:cs typeface="Myanmar Text" panose="020B0502040204020203" pitchFamily="34" charset="0"/>
                <a:sym typeface="Questrial"/>
              </a:rPr>
              <a:t>principal </a:t>
            </a: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energy source </a:t>
            </a:r>
            <a:endParaRPr lang="en" sz="2400" b="0" i="0" u="none" strike="noStrike" cap="none" dirty="0" smtClean="0">
              <a:solidFill>
                <a:schemeClr val="dk2"/>
              </a:solidFill>
              <a:latin typeface="Myanmar Text" panose="020B0502040204020203" pitchFamily="34" charset="0"/>
              <a:ea typeface="Questrial"/>
              <a:cs typeface="Myanmar Text" panose="020B0502040204020203" pitchFamily="34" charset="0"/>
              <a:sym typeface="Questrial"/>
            </a:endParaRPr>
          </a:p>
          <a:p>
            <a:pPr marR="0" lvl="0" algn="l" rtl="0">
              <a:lnSpc>
                <a:spcPct val="75000"/>
              </a:lnSpc>
              <a:spcBef>
                <a:spcPts val="0"/>
              </a:spcBef>
              <a:spcAft>
                <a:spcPts val="0"/>
              </a:spcAft>
              <a:buClr>
                <a:schemeClr val="accent1"/>
              </a:buClr>
              <a:buSzPct val="76000"/>
              <a:buNone/>
            </a:pPr>
            <a:endPar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endParaRPr>
          </a:p>
          <a:p>
            <a:pPr marL="273050" marR="0" lvl="0" indent="-273050" algn="l" rtl="0">
              <a:lnSpc>
                <a:spcPct val="75000"/>
              </a:lnSpc>
              <a:spcBef>
                <a:spcPts val="40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In </a:t>
            </a:r>
            <a:r>
              <a:rPr lang="en" sz="2400" b="0" i="0" u="none" strike="noStrike" cap="none" dirty="0" smtClean="0">
                <a:solidFill>
                  <a:schemeClr val="dk2"/>
                </a:solidFill>
                <a:latin typeface="Myanmar Text" panose="020B0502040204020203" pitchFamily="34" charset="0"/>
                <a:ea typeface="Questrial"/>
                <a:cs typeface="Myanmar Text" panose="020B0502040204020203" pitchFamily="34" charset="0"/>
                <a:sym typeface="Questrial"/>
              </a:rPr>
              <a:t>developing (not developed) </a:t>
            </a: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nations, families gather fuelwood for heating, cooking, and lighting </a:t>
            </a:r>
            <a:endParaRPr lang="en" sz="2400" b="0" i="0" u="none" strike="noStrike" cap="none" dirty="0" smtClean="0">
              <a:solidFill>
                <a:schemeClr val="dk2"/>
              </a:solidFill>
              <a:latin typeface="Myanmar Text" panose="020B0502040204020203" pitchFamily="34" charset="0"/>
              <a:ea typeface="Questrial"/>
              <a:cs typeface="Myanmar Text" panose="020B0502040204020203" pitchFamily="34" charset="0"/>
              <a:sym typeface="Questrial"/>
            </a:endParaRPr>
          </a:p>
          <a:p>
            <a:pPr marR="0" lvl="0" algn="l" rtl="0">
              <a:lnSpc>
                <a:spcPct val="75000"/>
              </a:lnSpc>
              <a:spcBef>
                <a:spcPts val="400"/>
              </a:spcBef>
              <a:spcAft>
                <a:spcPts val="0"/>
              </a:spcAft>
              <a:buClr>
                <a:schemeClr val="accent1"/>
              </a:buClr>
              <a:buSzPct val="76000"/>
              <a:buNone/>
            </a:pPr>
            <a:endPar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endParaRPr>
          </a:p>
          <a:p>
            <a:pPr marL="273050" marR="0" lvl="0" indent="-273050" algn="l" rtl="0">
              <a:lnSpc>
                <a:spcPct val="75000"/>
              </a:lnSpc>
              <a:spcBef>
                <a:spcPts val="400"/>
              </a:spcBef>
              <a:spcAft>
                <a:spcPts val="0"/>
              </a:spcAft>
              <a:buClr>
                <a:schemeClr val="accent1"/>
              </a:buClr>
              <a:buSzPct val="76000"/>
              <a:buFont typeface="Noto Symbol"/>
              <a:buChar char="○"/>
            </a:pPr>
            <a:r>
              <a:rPr lang="en" sz="24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Fuelwood and other biomass sources constitute 80% of all renewable energy used worldwide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83" y="1459969"/>
            <a:ext cx="6927272" cy="3590636"/>
          </a:xfrm>
          <a:prstGeom prst="rect">
            <a:avLst/>
          </a:prstGeom>
        </p:spPr>
      </p:pic>
      <p:sp>
        <p:nvSpPr>
          <p:cNvPr id="93" name="Shape 93"/>
          <p:cNvSpPr txBox="1">
            <a:spLocks noGrp="1"/>
          </p:cNvSpPr>
          <p:nvPr>
            <p:ph type="title" idx="4294967295"/>
          </p:nvPr>
        </p:nvSpPr>
        <p:spPr>
          <a:xfrm>
            <a:off x="62346" y="166488"/>
            <a:ext cx="7772400" cy="4572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Biomass can be overharvested</a:t>
            </a:r>
          </a:p>
        </p:txBody>
      </p:sp>
      <p:sp>
        <p:nvSpPr>
          <p:cNvPr id="94" name="Shape 94"/>
          <p:cNvSpPr txBox="1">
            <a:spLocks noGrp="1"/>
          </p:cNvSpPr>
          <p:nvPr>
            <p:ph type="body" idx="4294967295"/>
          </p:nvPr>
        </p:nvSpPr>
        <p:spPr>
          <a:xfrm>
            <a:off x="393425" y="733288"/>
            <a:ext cx="8077200" cy="2068200"/>
          </a:xfrm>
          <a:prstGeom prst="rect">
            <a:avLst/>
          </a:prstGeom>
          <a:noFill/>
          <a:ln>
            <a:noFill/>
          </a:ln>
        </p:spPr>
        <p:txBody>
          <a:bodyPr wrap="square" lIns="91425" tIns="45700" rIns="91425" bIns="45700" anchor="ctr" anchorCtr="0">
            <a:noAutofit/>
          </a:bodyPr>
          <a:lstStyle/>
          <a:p>
            <a:pPr marL="342900" marR="0" lvl="0" indent="-279400" algn="l" rtl="0">
              <a:lnSpc>
                <a:spcPct val="80000"/>
              </a:lnSpc>
              <a:spcBef>
                <a:spcPts val="0"/>
              </a:spcBef>
              <a:spcAft>
                <a:spcPts val="0"/>
              </a:spcAft>
              <a:buClr>
                <a:schemeClr val="accent1"/>
              </a:buClr>
              <a:buSzPct val="76000"/>
              <a:buFont typeface="Noto Symbol"/>
              <a:buChar char="○"/>
            </a:pPr>
            <a:r>
              <a:rPr lang="en" sz="20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Biomass is only renewable when it is not overharvested</a:t>
            </a:r>
          </a:p>
          <a:p>
            <a:pPr marL="639762" marR="0" lvl="1" indent="-284162" algn="l" rtl="0">
              <a:lnSpc>
                <a:spcPct val="80000"/>
              </a:lnSpc>
              <a:spcBef>
                <a:spcPts val="400"/>
              </a:spcBef>
              <a:spcAft>
                <a:spcPts val="0"/>
              </a:spcAft>
              <a:buClr>
                <a:schemeClr val="accent1"/>
              </a:buClr>
              <a:buSzPct val="76000"/>
              <a:buFont typeface="Noto Symbol"/>
              <a:buChar char="○"/>
            </a:pPr>
            <a:r>
              <a:rPr lang="en" sz="20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With </a:t>
            </a:r>
            <a:r>
              <a:rPr lang="en"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rapid</a:t>
            </a:r>
            <a:r>
              <a:rPr lang="en" sz="2000" b="0" i="0" u="none" strike="noStrike" cap="none" dirty="0">
                <a:solidFill>
                  <a:schemeClr val="dk2"/>
                </a:solidFill>
                <a:latin typeface="Myanmar Text" panose="020B0502040204020203" pitchFamily="34" charset="0"/>
                <a:ea typeface="Questrial"/>
                <a:cs typeface="Myanmar Text" panose="020B0502040204020203" pitchFamily="34" charset="0"/>
                <a:sym typeface="Questrial"/>
              </a:rPr>
              <a:t> deforestation, soil erosion, and forest failures to regrow, biomass is not replenished  </a:t>
            </a:r>
          </a:p>
          <a:p>
            <a:pPr marL="342900" marR="0" lvl="0" indent="-279400" algn="l" rtl="0">
              <a:spcBef>
                <a:spcPts val="400"/>
              </a:spcBef>
              <a:buClr>
                <a:schemeClr val="accent1"/>
              </a:buClr>
              <a:buSzPct val="76000"/>
              <a:buFont typeface="Noto Symbol"/>
              <a:buNone/>
            </a:pPr>
            <a:endParaRPr sz="2000" b="0" i="0" u="none" strike="noStrike" cap="none" dirty="0">
              <a:solidFill>
                <a:schemeClr val="dk2"/>
              </a:solidFill>
              <a:latin typeface="Questrial"/>
              <a:ea typeface="Questrial"/>
              <a:cs typeface="Questrial"/>
              <a:sym typeface="Quest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l="25000" t="20000" b="-1000"/>
          </a:stretch>
        </a:blip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idx="4294967295"/>
          </p:nvPr>
        </p:nvSpPr>
        <p:spPr>
          <a:xfrm>
            <a:off x="3414873" y="154537"/>
            <a:ext cx="7024800" cy="5466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i="0" u="none" strike="noStrike" cap="none" dirty="0">
                <a:solidFill>
                  <a:schemeClr val="accent1"/>
                </a:solidFill>
                <a:latin typeface="Myanmar Text" panose="020B0502040204020203" pitchFamily="34" charset="0"/>
                <a:ea typeface="Questrial"/>
                <a:cs typeface="Myanmar Text" panose="020B0502040204020203" pitchFamily="34" charset="0"/>
                <a:sym typeface="Questrial"/>
              </a:rPr>
              <a:t>New biomass strategies</a:t>
            </a:r>
          </a:p>
        </p:txBody>
      </p:sp>
      <p:sp>
        <p:nvSpPr>
          <p:cNvPr id="101" name="Shape 101"/>
          <p:cNvSpPr txBox="1">
            <a:spLocks noGrp="1"/>
          </p:cNvSpPr>
          <p:nvPr>
            <p:ph type="body" idx="4294967295"/>
          </p:nvPr>
        </p:nvSpPr>
        <p:spPr>
          <a:xfrm>
            <a:off x="0" y="1842932"/>
            <a:ext cx="4828032" cy="2092037"/>
          </a:xfrm>
          <a:prstGeom prst="rect">
            <a:avLst/>
          </a:prstGeom>
          <a:noFill/>
          <a:ln>
            <a:noFill/>
          </a:ln>
        </p:spPr>
        <p:txBody>
          <a:bodyPr wrap="square"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800" b="1" i="0" u="none" strike="noStrike" cap="none" dirty="0">
                <a:solidFill>
                  <a:schemeClr val="tx1"/>
                </a:solidFill>
                <a:latin typeface="Myanmar Text" panose="020B0502040204020203" pitchFamily="34" charset="0"/>
                <a:ea typeface="Questrial"/>
                <a:cs typeface="Myanmar Text" panose="020B0502040204020203" pitchFamily="34" charset="0"/>
                <a:sym typeface="Questrial"/>
              </a:rPr>
              <a:t>Biomass sources include a variety of materials</a:t>
            </a:r>
          </a:p>
          <a:p>
            <a:pPr marL="342900" marR="0" lvl="0" indent="-279400" algn="l" rtl="0">
              <a:lnSpc>
                <a:spcPct val="100000"/>
              </a:lnSpc>
              <a:spcBef>
                <a:spcPts val="480"/>
              </a:spcBef>
              <a:spcAft>
                <a:spcPts val="0"/>
              </a:spcAft>
              <a:buClr>
                <a:schemeClr val="accent1"/>
              </a:buClr>
              <a:buSzPct val="76000"/>
              <a:buFont typeface="Noto Symbol"/>
              <a:buChar char="○"/>
            </a:pPr>
            <a:r>
              <a:rPr lang="en" sz="2800" b="1" i="0" u="none" strike="noStrike" cap="none" dirty="0">
                <a:solidFill>
                  <a:schemeClr val="tx1"/>
                </a:solidFill>
                <a:latin typeface="Myanmar Text" panose="020B0502040204020203" pitchFamily="34" charset="0"/>
                <a:ea typeface="Questrial"/>
                <a:cs typeface="Myanmar Text" panose="020B0502040204020203" pitchFamily="34" charset="0"/>
                <a:sym typeface="Questrial"/>
              </a:rPr>
              <a:t>Biopower = produced when biomass sources are burned in power plants, generating heat and electricity</a:t>
            </a:r>
          </a:p>
          <a:p>
            <a:pPr marL="342900" marR="0" lvl="0" indent="-279400" algn="l" rtl="0">
              <a:lnSpc>
                <a:spcPct val="100000"/>
              </a:lnSpc>
              <a:spcBef>
                <a:spcPts val="480"/>
              </a:spcBef>
              <a:spcAft>
                <a:spcPts val="0"/>
              </a:spcAft>
              <a:buClr>
                <a:schemeClr val="accent1"/>
              </a:buClr>
              <a:buSzPct val="76000"/>
              <a:buFont typeface="Noto Symbol"/>
              <a:buChar char="○"/>
            </a:pPr>
            <a:r>
              <a:rPr lang="en" sz="2800" b="1" i="0" u="none" strike="noStrike" cap="none" dirty="0">
                <a:solidFill>
                  <a:schemeClr val="tx1"/>
                </a:solidFill>
                <a:latin typeface="Myanmar Text" panose="020B0502040204020203" pitchFamily="34" charset="0"/>
                <a:ea typeface="Questrial"/>
                <a:cs typeface="Myanmar Text" panose="020B0502040204020203" pitchFamily="34" charset="0"/>
                <a:sym typeface="Questrial"/>
              </a:rPr>
              <a:t>Biofuels = biomass sources converted into fuels to power automobiles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1107</Words>
  <Application>Microsoft Office PowerPoint</Application>
  <PresentationFormat>On-screen Show (16:9)</PresentationFormat>
  <Paragraphs>137</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Questrial</vt:lpstr>
      <vt:lpstr>Arial</vt:lpstr>
      <vt:lpstr>Myanmar Text</vt:lpstr>
      <vt:lpstr>Noto Symbol</vt:lpstr>
      <vt:lpstr>Trebuchet MS</vt:lpstr>
      <vt:lpstr>Wave</vt:lpstr>
      <vt:lpstr>1) Where is the sunniest place in the world?  2) What process allows plants to capture sunlight?  3) What do photovoltaic cells do?  4) What is the major downside of solar power?  5) How can that downside be overcome?</vt:lpstr>
      <vt:lpstr>Biomass, Hydroelectric, Solar</vt:lpstr>
      <vt:lpstr>Renewables in USA</vt:lpstr>
      <vt:lpstr>Expanded quickly because of:</vt:lpstr>
      <vt:lpstr>New energy sources create jobs</vt:lpstr>
      <vt:lpstr>Biomass energy</vt:lpstr>
      <vt:lpstr>Biomass sources are widely used</vt:lpstr>
      <vt:lpstr>Biomass can be overharvested</vt:lpstr>
      <vt:lpstr>New biomass strategies</vt:lpstr>
      <vt:lpstr>Biofuels can power automobiles</vt:lpstr>
      <vt:lpstr>Cars can run on ethanol</vt:lpstr>
      <vt:lpstr>Biodiesel from vegetable oil</vt:lpstr>
      <vt:lpstr>Biomass energy brings BENEFITS</vt:lpstr>
      <vt:lpstr>Drawbacks of biomass energy</vt:lpstr>
      <vt:lpstr>Hydroelectric power</vt:lpstr>
      <vt:lpstr>PowerPoint Presentation</vt:lpstr>
      <vt:lpstr>PowerPoint Presentation</vt:lpstr>
      <vt:lpstr>Hydroelectric power is widely used</vt:lpstr>
      <vt:lpstr>Advantages of Hydroelectric Power</vt:lpstr>
      <vt:lpstr>Hydropower has negative impacts</vt:lpstr>
      <vt:lpstr>PowerPoint Presentation</vt:lpstr>
      <vt:lpstr>Passive solar </vt:lpstr>
      <vt:lpstr>Active solar energy collection </vt:lpstr>
      <vt:lpstr>Photovoltaic cells generate electricity </vt:lpstr>
      <vt:lpstr>A typical photovoltaic cell</vt:lpstr>
      <vt:lpstr>Concentrating solar rays magnifies energy</vt:lpstr>
      <vt:lpstr>Solar power BENEFITS </vt:lpstr>
      <vt:lpstr>Location Problems</vt:lpstr>
      <vt:lpstr>Cost is a drawback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Where is the sunniest place in the world?  2) What process allows plants to capture sunlight?  3) What do photovoltaic cells do?  4) What is the major downside of solar power?  5) How can that downside be overcome?</dc:title>
  <dc:creator>COLLIER, RANDI</dc:creator>
  <cp:lastModifiedBy>Collier, Randi</cp:lastModifiedBy>
  <cp:revision>19</cp:revision>
  <cp:lastPrinted>2017-11-06T01:07:22Z</cp:lastPrinted>
  <dcterms:modified xsi:type="dcterms:W3CDTF">2020-03-02T19:47:21Z</dcterms:modified>
</cp:coreProperties>
</file>