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3"/>
  </p:notesMasterIdLst>
  <p:sldIdLst>
    <p:sldId id="284" r:id="rId2"/>
    <p:sldId id="256" r:id="rId3"/>
    <p:sldId id="257" r:id="rId4"/>
    <p:sldId id="258" r:id="rId5"/>
    <p:sldId id="259" r:id="rId6"/>
    <p:sldId id="260" r:id="rId7"/>
    <p:sldId id="285" r:id="rId8"/>
    <p:sldId id="261" r:id="rId9"/>
    <p:sldId id="28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type="screen16x9"/>
  <p:notesSz cx="6858000" cy="9144000"/>
  <p:embeddedFontLst>
    <p:embeddedFont>
      <p:font typeface="Trebuchet MS" panose="020B0603020202020204" pitchFamily="34" charset="0"/>
      <p:regular r:id="rId34"/>
      <p:bold r:id="rId35"/>
      <p:italic r:id="rId36"/>
      <p:boldItalic r:id="rId37"/>
    </p:embeddedFont>
    <p:embeddedFont>
      <p:font typeface="Questrial"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84"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751168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233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17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0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75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28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7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81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62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36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951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25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626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77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619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17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88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11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034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85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35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12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71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85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32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5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45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26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49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lvl="0">
              <a:spcBef>
                <a:spcPts val="0"/>
              </a:spcBef>
              <a:buNone/>
            </a:pPr>
            <a:endParaRPr/>
          </a:p>
        </p:txBody>
      </p:sp>
      <p:sp>
        <p:nvSpPr>
          <p:cNvPr id="11" name="Shape 11"/>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12" name="Shape 12"/>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lvl="0">
              <a:spcBef>
                <a:spcPts val="0"/>
              </a:spcBef>
              <a:buNone/>
            </a:pPr>
            <a:endParaRPr/>
          </a:p>
        </p:txBody>
      </p:sp>
      <p:sp>
        <p:nvSpPr>
          <p:cNvPr id="13" name="Shape 13"/>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4" name="Shape 14"/>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lvl="0">
              <a:spcBef>
                <a:spcPts val="0"/>
              </a:spcBef>
              <a:buNone/>
            </a:pPr>
            <a:endParaRPr/>
          </a:p>
        </p:txBody>
      </p:sp>
      <p:sp>
        <p:nvSpPr>
          <p:cNvPr id="15" name="Shape 15"/>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lvl="0" algn="r">
              <a:spcBef>
                <a:spcPts val="0"/>
              </a:spcBef>
              <a:buClr>
                <a:schemeClr val="lt1"/>
              </a:buClr>
              <a:buSzPct val="100000"/>
              <a:defRPr sz="4800">
                <a:solidFill>
                  <a:schemeClr val="lt1"/>
                </a:solidFill>
              </a:defRPr>
            </a:lvl1pPr>
            <a:lvl2pPr lvl="1" algn="r">
              <a:spcBef>
                <a:spcPts val="0"/>
              </a:spcBef>
              <a:buClr>
                <a:schemeClr val="lt1"/>
              </a:buClr>
              <a:buSzPct val="100000"/>
              <a:defRPr sz="4800">
                <a:solidFill>
                  <a:schemeClr val="lt1"/>
                </a:solidFill>
              </a:defRPr>
            </a:lvl2pPr>
            <a:lvl3pPr lvl="2" algn="r">
              <a:spcBef>
                <a:spcPts val="0"/>
              </a:spcBef>
              <a:buClr>
                <a:schemeClr val="lt1"/>
              </a:buClr>
              <a:buSzPct val="100000"/>
              <a:defRPr sz="4800">
                <a:solidFill>
                  <a:schemeClr val="lt1"/>
                </a:solidFill>
              </a:defRPr>
            </a:lvl3pPr>
            <a:lvl4pPr lvl="3" algn="r">
              <a:spcBef>
                <a:spcPts val="0"/>
              </a:spcBef>
              <a:buClr>
                <a:schemeClr val="lt1"/>
              </a:buClr>
              <a:buSzPct val="100000"/>
              <a:defRPr sz="4800">
                <a:solidFill>
                  <a:schemeClr val="lt1"/>
                </a:solidFill>
              </a:defRPr>
            </a:lvl4pPr>
            <a:lvl5pPr lvl="4" algn="r">
              <a:spcBef>
                <a:spcPts val="0"/>
              </a:spcBef>
              <a:buClr>
                <a:schemeClr val="lt1"/>
              </a:buClr>
              <a:buSzPct val="100000"/>
              <a:defRPr sz="4800">
                <a:solidFill>
                  <a:schemeClr val="lt1"/>
                </a:solidFill>
              </a:defRPr>
            </a:lvl5pPr>
            <a:lvl6pPr lvl="5" algn="r">
              <a:spcBef>
                <a:spcPts val="0"/>
              </a:spcBef>
              <a:buClr>
                <a:schemeClr val="lt1"/>
              </a:buClr>
              <a:buSzPct val="100000"/>
              <a:defRPr sz="4800">
                <a:solidFill>
                  <a:schemeClr val="lt1"/>
                </a:solidFill>
              </a:defRPr>
            </a:lvl6pPr>
            <a:lvl7pPr lvl="6" algn="r">
              <a:spcBef>
                <a:spcPts val="0"/>
              </a:spcBef>
              <a:buClr>
                <a:schemeClr val="lt1"/>
              </a:buClr>
              <a:buSzPct val="100000"/>
              <a:defRPr sz="4800">
                <a:solidFill>
                  <a:schemeClr val="lt1"/>
                </a:solidFill>
              </a:defRPr>
            </a:lvl7pPr>
            <a:lvl8pPr lvl="7" algn="r">
              <a:spcBef>
                <a:spcPts val="0"/>
              </a:spcBef>
              <a:buClr>
                <a:schemeClr val="lt1"/>
              </a:buClr>
              <a:buSzPct val="100000"/>
              <a:defRPr sz="4800">
                <a:solidFill>
                  <a:schemeClr val="lt1"/>
                </a:solidFill>
              </a:defRPr>
            </a:lvl8pPr>
            <a:lvl9pPr lvl="8" algn="r">
              <a:spcBef>
                <a:spcPts val="0"/>
              </a:spcBef>
              <a:buClr>
                <a:schemeClr val="lt1"/>
              </a:buClr>
              <a:buSzPct val="100000"/>
              <a:defRPr sz="4800">
                <a:solidFill>
                  <a:schemeClr val="lt1"/>
                </a:solidFill>
              </a:defRPr>
            </a:lvl9pPr>
          </a:lstStyle>
          <a:p>
            <a:endParaRPr/>
          </a:p>
        </p:txBody>
      </p:sp>
      <p:sp>
        <p:nvSpPr>
          <p:cNvPr id="16" name="Shape 16"/>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lvl="0" algn="r">
              <a:spcBef>
                <a:spcPts val="0"/>
              </a:spcBef>
              <a:buClr>
                <a:schemeClr val="lt1"/>
              </a:buClr>
              <a:buSzPct val="100000"/>
              <a:buNone/>
              <a:defRPr sz="2400">
                <a:solidFill>
                  <a:schemeClr val="lt1"/>
                </a:solidFill>
              </a:defRPr>
            </a:lvl1pPr>
            <a:lvl2pPr lvl="1" algn="r">
              <a:spcBef>
                <a:spcPts val="0"/>
              </a:spcBef>
              <a:buClr>
                <a:schemeClr val="lt1"/>
              </a:buClr>
              <a:buSzPct val="100000"/>
              <a:buNone/>
              <a:defRPr sz="2400">
                <a:solidFill>
                  <a:schemeClr val="lt1"/>
                </a:solidFill>
              </a:defRPr>
            </a:lvl2pPr>
            <a:lvl3pPr lvl="2" algn="r">
              <a:spcBef>
                <a:spcPts val="0"/>
              </a:spcBef>
              <a:buClr>
                <a:schemeClr val="lt1"/>
              </a:buClr>
              <a:buNone/>
              <a:defRPr>
                <a:solidFill>
                  <a:schemeClr val="lt1"/>
                </a:solidFill>
              </a:defRPr>
            </a:lvl3pPr>
            <a:lvl4pPr lvl="3" algn="r">
              <a:spcBef>
                <a:spcPts val="0"/>
              </a:spcBef>
              <a:buClr>
                <a:schemeClr val="lt1"/>
              </a:buClr>
              <a:buSzPct val="100000"/>
              <a:buNone/>
              <a:defRPr sz="2400">
                <a:solidFill>
                  <a:schemeClr val="lt1"/>
                </a:solidFill>
              </a:defRPr>
            </a:lvl4pPr>
            <a:lvl5pPr lvl="4" algn="r">
              <a:spcBef>
                <a:spcPts val="0"/>
              </a:spcBef>
              <a:buClr>
                <a:schemeClr val="lt1"/>
              </a:buClr>
              <a:buSzPct val="100000"/>
              <a:buNone/>
              <a:defRPr sz="2400">
                <a:solidFill>
                  <a:schemeClr val="lt1"/>
                </a:solidFill>
              </a:defRPr>
            </a:lvl5pPr>
            <a:lvl6pPr lvl="5" algn="r">
              <a:spcBef>
                <a:spcPts val="0"/>
              </a:spcBef>
              <a:buClr>
                <a:schemeClr val="lt1"/>
              </a:buClr>
              <a:buSzPct val="100000"/>
              <a:buNone/>
              <a:defRPr sz="2400">
                <a:solidFill>
                  <a:schemeClr val="lt1"/>
                </a:solidFill>
              </a:defRPr>
            </a:lvl6pPr>
            <a:lvl7pPr lvl="6" algn="r">
              <a:spcBef>
                <a:spcPts val="0"/>
              </a:spcBef>
              <a:buClr>
                <a:schemeClr val="lt1"/>
              </a:buClr>
              <a:buSzPct val="100000"/>
              <a:buNone/>
              <a:defRPr sz="2400">
                <a:solidFill>
                  <a:schemeClr val="lt1"/>
                </a:solidFill>
              </a:defRPr>
            </a:lvl7pPr>
            <a:lvl8pPr lvl="7" algn="r">
              <a:spcBef>
                <a:spcPts val="0"/>
              </a:spcBef>
              <a:buClr>
                <a:schemeClr val="lt1"/>
              </a:buClr>
              <a:buSzPct val="100000"/>
              <a:buNone/>
              <a:defRPr sz="2400">
                <a:solidFill>
                  <a:schemeClr val="lt1"/>
                </a:solidFill>
              </a:defRPr>
            </a:lvl8pPr>
            <a:lvl9pPr lvl="8" algn="r">
              <a:spcBef>
                <a:spcPts val="0"/>
              </a:spcBef>
              <a:buClr>
                <a:schemeClr val="lt1"/>
              </a:buClr>
              <a:buSzPct val="100000"/>
              <a:buNone/>
              <a:defRPr sz="2400">
                <a:solidFill>
                  <a:schemeClr val="lt1"/>
                </a:solidFill>
              </a:defRPr>
            </a:lvl9pPr>
          </a:lstStyle>
          <a:p>
            <a:endParaRPr/>
          </a:p>
        </p:txBody>
      </p:sp>
      <p:sp>
        <p:nvSpPr>
          <p:cNvPr id="17" name="Shape 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0" name="Shape 20"/>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2" name="Shape 22"/>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23" name="Shape 23"/>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7" name="Shape 27"/>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28" name="Shape 28"/>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29" name="Shape 29"/>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1" name="Shape 31"/>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a:endParaRPr/>
          </a:p>
        </p:txBody>
      </p:sp>
      <p:sp>
        <p:nvSpPr>
          <p:cNvPr id="32" name="Shape 3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5" name="Shape 35"/>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36" name="Shape 36"/>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lvl="0">
              <a:spcBef>
                <a:spcPts val="0"/>
              </a:spcBef>
              <a:buNone/>
            </a:pPr>
            <a:endParaRPr/>
          </a:p>
        </p:txBody>
      </p:sp>
      <p:sp>
        <p:nvSpPr>
          <p:cNvPr id="37" name="Shape 37"/>
          <p:cNvSpPr txBox="1">
            <a:spLocks noGrp="1"/>
          </p:cNvSpPr>
          <p:nvPr>
            <p:ph type="title"/>
          </p:nvPr>
        </p:nvSpPr>
        <p:spPr>
          <a:xfrm>
            <a:off x="457200" y="205978"/>
            <a:ext cx="8229600" cy="994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9"/>
        <p:cNvGrpSpPr/>
        <p:nvPr/>
      </p:nvGrpSpPr>
      <p:grpSpPr>
        <a:xfrm>
          <a:off x="0" y="0"/>
          <a:ext cx="0" cy="0"/>
          <a:chOff x="0" y="0"/>
          <a:chExt cx="0" cy="0"/>
        </a:xfrm>
      </p:grpSpPr>
      <p:grpSp>
        <p:nvGrpSpPr>
          <p:cNvPr id="40" name="Shape 40"/>
          <p:cNvGrpSpPr/>
          <p:nvPr/>
        </p:nvGrpSpPr>
        <p:grpSpPr>
          <a:xfrm>
            <a:off x="-6264" y="3700039"/>
            <a:ext cx="9150267" cy="2325488"/>
            <a:chOff x="-6264" y="4933386"/>
            <a:chExt cx="9150267" cy="3100650"/>
          </a:xfrm>
        </p:grpSpPr>
        <p:sp>
          <p:nvSpPr>
            <p:cNvPr id="41" name="Shape 41"/>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sp>
          <p:nvSpPr>
            <p:cNvPr id="42" name="Shape 42"/>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lvl="0">
                <a:spcBef>
                  <a:spcPts val="0"/>
                </a:spcBef>
                <a:buNone/>
              </a:pPr>
              <a:endParaRPr/>
            </a:p>
          </p:txBody>
        </p:sp>
        <p:sp>
          <p:nvSpPr>
            <p:cNvPr id="43" name="Shape 43"/>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lvl="0">
                <a:spcBef>
                  <a:spcPts val="0"/>
                </a:spcBef>
                <a:buNone/>
              </a:pPr>
              <a:endParaRPr/>
            </a:p>
          </p:txBody>
        </p:sp>
      </p:grpSp>
      <p:sp>
        <p:nvSpPr>
          <p:cNvPr id="44" name="Shape 44"/>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lvl="0" algn="ctr">
              <a:spcBef>
                <a:spcPts val="0"/>
              </a:spcBef>
              <a:buSzPct val="100000"/>
              <a:buNone/>
              <a:defRPr sz="2400"/>
            </a:lvl1pPr>
          </a:lstStyle>
          <a:p>
            <a:endParaRPr/>
          </a:p>
        </p:txBody>
      </p:sp>
      <p:sp>
        <p:nvSpPr>
          <p:cNvPr id="45" name="Shape 4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_AND_BODY_1">
    <p:spTree>
      <p:nvGrpSpPr>
        <p:cNvPr id="1"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lvl="0">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lvl="1">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lvl="2">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lvl="3">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lvl="4">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lvl="5">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lvl="6">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lvl="7">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lvl="8">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lvl="0">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lvl="1">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lvl="3">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lvl="4">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lvl="5">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lvl="6">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lvl="7">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lvl="8">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NDZzAIcCQL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Unit</a:t>
            </a:r>
            <a:endParaRPr lang="en-US" dirty="0"/>
          </a:p>
        </p:txBody>
      </p:sp>
      <p:sp>
        <p:nvSpPr>
          <p:cNvPr id="3" name="Subtitle 2"/>
          <p:cNvSpPr>
            <a:spLocks noGrp="1"/>
          </p:cNvSpPr>
          <p:nvPr>
            <p:ph type="subTitle" idx="1"/>
          </p:nvPr>
        </p:nvSpPr>
        <p:spPr/>
        <p:txBody>
          <a:bodyPr/>
          <a:lstStyle/>
          <a:p>
            <a:r>
              <a:rPr lang="en-US" dirty="0" smtClean="0"/>
              <a:t>Day 3:  Biomass, Hydroelectric, Solar</a:t>
            </a:r>
            <a:endParaRPr lang="en-US" dirty="0"/>
          </a:p>
        </p:txBody>
      </p:sp>
    </p:spTree>
    <p:extLst>
      <p:ext uri="{BB962C8B-B14F-4D97-AF65-F5344CB8AC3E}">
        <p14:creationId xmlns:p14="http://schemas.microsoft.com/office/powerpoint/2010/main" val="200814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idx="4294967295"/>
          </p:nvPr>
        </p:nvSpPr>
        <p:spPr>
          <a:xfrm>
            <a:off x="609600" y="67075"/>
            <a:ext cx="7772400" cy="4572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Biomass can be overharvested</a:t>
            </a:r>
          </a:p>
        </p:txBody>
      </p:sp>
      <p:sp>
        <p:nvSpPr>
          <p:cNvPr id="94" name="Shape 94"/>
          <p:cNvSpPr txBox="1">
            <a:spLocks noGrp="1"/>
          </p:cNvSpPr>
          <p:nvPr>
            <p:ph type="body" idx="4294967295"/>
          </p:nvPr>
        </p:nvSpPr>
        <p:spPr>
          <a:xfrm>
            <a:off x="393425" y="733287"/>
            <a:ext cx="8077199" cy="2068200"/>
          </a:xfrm>
          <a:prstGeom prst="rect">
            <a:avLst/>
          </a:prstGeom>
          <a:noFill/>
          <a:ln>
            <a:noFill/>
          </a:ln>
        </p:spPr>
        <p:txBody>
          <a:bodyPr lIns="91425" tIns="45700" rIns="91425" bIns="45700" anchor="ctr"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000" b="1" i="0" u="sng" strike="noStrike" cap="none" dirty="0">
                <a:solidFill>
                  <a:schemeClr val="dk2"/>
                </a:solidFill>
                <a:latin typeface="Questrial"/>
                <a:ea typeface="Questrial"/>
                <a:cs typeface="Questrial"/>
                <a:sym typeface="Questrial"/>
              </a:rPr>
              <a:t>Biomass is only renewable when it is not </a:t>
            </a:r>
            <a:r>
              <a:rPr lang="en" sz="2000" b="1" i="0" u="sng" strike="noStrike" cap="none" dirty="0" smtClean="0">
                <a:solidFill>
                  <a:schemeClr val="dk2"/>
                </a:solidFill>
                <a:latin typeface="Questrial"/>
                <a:ea typeface="Questrial"/>
                <a:cs typeface="Questrial"/>
                <a:sym typeface="Questrial"/>
              </a:rPr>
              <a:t>overharvested</a:t>
            </a:r>
          </a:p>
          <a:p>
            <a:pPr marL="63500" marR="0" lvl="0" algn="l" rtl="0">
              <a:lnSpc>
                <a:spcPct val="80000"/>
              </a:lnSpc>
              <a:spcBef>
                <a:spcPts val="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639762" marR="0" lvl="1" indent="-284162" algn="l" rtl="0">
              <a:lnSpc>
                <a:spcPct val="80000"/>
              </a:lnSpc>
              <a:spcBef>
                <a:spcPts val="400"/>
              </a:spcBef>
              <a:spcAft>
                <a:spcPts val="0"/>
              </a:spcAft>
              <a:buClr>
                <a:schemeClr val="accent1"/>
              </a:buClr>
              <a:buSzPct val="76000"/>
              <a:buFont typeface="Noto Symbol"/>
              <a:buChar char="○"/>
            </a:pPr>
            <a:r>
              <a:rPr lang="en" b="0" i="0" u="none" strike="noStrike" cap="none" dirty="0">
                <a:solidFill>
                  <a:schemeClr val="dk2"/>
                </a:solidFill>
                <a:latin typeface="Questrial"/>
                <a:ea typeface="Questrial"/>
                <a:cs typeface="Questrial"/>
                <a:sym typeface="Questrial"/>
              </a:rPr>
              <a:t>With rapid deforestation, soil erosion, and forest failures to regrow, biomass is not replenished  </a:t>
            </a:r>
          </a:p>
          <a:p>
            <a:pPr marL="342900" marR="0" lvl="0" indent="-279400" algn="l" rtl="0">
              <a:spcBef>
                <a:spcPts val="400"/>
              </a:spcBef>
              <a:buClr>
                <a:schemeClr val="accent1"/>
              </a:buClr>
              <a:buSzPct val="76000"/>
              <a:buFont typeface="Noto Symbol"/>
              <a:buNone/>
            </a:pPr>
            <a:endParaRPr sz="2000" b="0" i="0" u="none" strike="noStrike" cap="none" dirty="0">
              <a:solidFill>
                <a:schemeClr val="dk2"/>
              </a:solidFill>
              <a:latin typeface="Questrial"/>
              <a:ea typeface="Questrial"/>
              <a:cs typeface="Questrial"/>
              <a:sym typeface="Questrial"/>
            </a:endParaRPr>
          </a:p>
        </p:txBody>
      </p:sp>
      <p:pic>
        <p:nvPicPr>
          <p:cNvPr id="95" name="Shape 95"/>
          <p:cNvPicPr preferRelativeResize="0"/>
          <p:nvPr/>
        </p:nvPicPr>
        <p:blipFill rotWithShape="1">
          <a:blip r:embed="rId3">
            <a:alphaModFix/>
          </a:blip>
          <a:srcRect/>
          <a:stretch/>
        </p:blipFill>
        <p:spPr>
          <a:xfrm>
            <a:off x="1170825" y="2539827"/>
            <a:ext cx="6400799" cy="2232299"/>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1059600" y="186403"/>
            <a:ext cx="7024799" cy="54659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New biomass strategies</a:t>
            </a:r>
          </a:p>
        </p:txBody>
      </p:sp>
      <p:sp>
        <p:nvSpPr>
          <p:cNvPr id="101" name="Shape 101"/>
          <p:cNvSpPr txBox="1">
            <a:spLocks noGrp="1"/>
          </p:cNvSpPr>
          <p:nvPr>
            <p:ph type="body" idx="4294967295"/>
          </p:nvPr>
        </p:nvSpPr>
        <p:spPr>
          <a:xfrm>
            <a:off x="355600" y="775986"/>
            <a:ext cx="4278277" cy="4269491"/>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Biomass sources include a variety of materials</a:t>
            </a:r>
          </a:p>
          <a:p>
            <a:pPr marL="342900" marR="0" lvl="0" indent="-279400" algn="l" rtl="0">
              <a:lnSpc>
                <a:spcPct val="100000"/>
              </a:lnSpc>
              <a:spcBef>
                <a:spcPts val="480"/>
              </a:spcBef>
              <a:spcAft>
                <a:spcPts val="0"/>
              </a:spcAft>
              <a:buClr>
                <a:schemeClr val="accent1"/>
              </a:buClr>
              <a:buSzPct val="76000"/>
              <a:buFont typeface="Noto Symbol"/>
              <a:buChar char="○"/>
            </a:pPr>
            <a:r>
              <a:rPr lang="en" sz="2400" b="1" i="0" u="none" strike="noStrike" cap="none" dirty="0">
                <a:solidFill>
                  <a:srgbClr val="7030A0"/>
                </a:solidFill>
                <a:latin typeface="Questrial"/>
                <a:ea typeface="Questrial"/>
                <a:cs typeface="Questrial"/>
                <a:sym typeface="Questrial"/>
              </a:rPr>
              <a:t>Biopower</a:t>
            </a:r>
            <a:r>
              <a:rPr lang="en" sz="2400" b="0" i="0" u="none" strike="noStrike" cap="none" dirty="0">
                <a:solidFill>
                  <a:srgbClr val="7030A0"/>
                </a:solidFill>
                <a:latin typeface="Questrial"/>
                <a:ea typeface="Questrial"/>
                <a:cs typeface="Questrial"/>
                <a:sym typeface="Questrial"/>
              </a:rPr>
              <a:t> = produced when biomass sources are burned in power plants, generating heat and electricity</a:t>
            </a:r>
          </a:p>
          <a:p>
            <a:pPr marL="342900" marR="0" lvl="0" indent="-279400" algn="l" rtl="0">
              <a:lnSpc>
                <a:spcPct val="100000"/>
              </a:lnSpc>
              <a:spcBef>
                <a:spcPts val="480"/>
              </a:spcBef>
              <a:spcAft>
                <a:spcPts val="0"/>
              </a:spcAft>
              <a:buClr>
                <a:schemeClr val="accent1"/>
              </a:buClr>
              <a:buSzPct val="76000"/>
              <a:buFont typeface="Noto Symbol"/>
              <a:buChar char="○"/>
            </a:pPr>
            <a:r>
              <a:rPr lang="en" sz="2400" b="1" i="0" u="none" strike="noStrike" cap="none" dirty="0">
                <a:solidFill>
                  <a:schemeClr val="accent3">
                    <a:lumMod val="50000"/>
                  </a:schemeClr>
                </a:solidFill>
                <a:latin typeface="Questrial"/>
                <a:ea typeface="Questrial"/>
                <a:cs typeface="Questrial"/>
                <a:sym typeface="Questrial"/>
              </a:rPr>
              <a:t>Biofuels</a:t>
            </a:r>
            <a:r>
              <a:rPr lang="en" sz="2400" b="0" i="0" u="none" strike="noStrike" cap="none" dirty="0">
                <a:solidFill>
                  <a:schemeClr val="accent3">
                    <a:lumMod val="50000"/>
                  </a:schemeClr>
                </a:solidFill>
                <a:latin typeface="Questrial"/>
                <a:ea typeface="Questrial"/>
                <a:cs typeface="Questrial"/>
                <a:sym typeface="Questrial"/>
              </a:rPr>
              <a:t> = biomass sources converted into fuels to power automobiles </a:t>
            </a:r>
          </a:p>
        </p:txBody>
      </p:sp>
      <p:pic>
        <p:nvPicPr>
          <p:cNvPr id="1026" name="Picture 2" descr="Image result for bio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49" y="935026"/>
            <a:ext cx="3144516" cy="3951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idx="4294967295"/>
          </p:nvPr>
        </p:nvSpPr>
        <p:spPr>
          <a:xfrm>
            <a:off x="304800" y="166475"/>
            <a:ext cx="7772400" cy="4023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Biofuels can power automobiles</a:t>
            </a:r>
          </a:p>
        </p:txBody>
      </p:sp>
      <p:sp>
        <p:nvSpPr>
          <p:cNvPr id="107" name="Shape 107"/>
          <p:cNvSpPr txBox="1">
            <a:spLocks noGrp="1"/>
          </p:cNvSpPr>
          <p:nvPr>
            <p:ph type="body" idx="4294967295"/>
          </p:nvPr>
        </p:nvSpPr>
        <p:spPr>
          <a:xfrm>
            <a:off x="255100" y="1047750"/>
            <a:ext cx="5181600" cy="3048000"/>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Ethanol = produces as a biofuel by fermenting carbohydrate-rich crops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Ethanol is widely added to U.S. gasoline to reduce emissions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Any vehicle will run well on a 10% ethanol mix</a:t>
            </a:r>
          </a:p>
          <a:p>
            <a:pPr marL="342900" marR="0" lvl="0" indent="-279400" algn="l" rtl="0">
              <a:spcBef>
                <a:spcPts val="440"/>
              </a:spcBef>
              <a:buClr>
                <a:schemeClr val="accent1"/>
              </a:buClr>
              <a:buSzPct val="76000"/>
              <a:buFont typeface="Noto Symbol"/>
              <a:buNone/>
            </a:pPr>
            <a:endParaRPr sz="2200" b="0" i="0" u="none" strike="noStrike" cap="none">
              <a:solidFill>
                <a:schemeClr val="dk2"/>
              </a:solidFill>
              <a:latin typeface="Questrial"/>
              <a:ea typeface="Questrial"/>
              <a:cs typeface="Questrial"/>
              <a:sym typeface="Questrial"/>
            </a:endParaRPr>
          </a:p>
        </p:txBody>
      </p:sp>
      <p:pic>
        <p:nvPicPr>
          <p:cNvPr id="108" name="Shape 108"/>
          <p:cNvPicPr preferRelativeResize="0"/>
          <p:nvPr/>
        </p:nvPicPr>
        <p:blipFill rotWithShape="1">
          <a:blip r:embed="rId3">
            <a:alphaModFix/>
          </a:blip>
          <a:srcRect/>
          <a:stretch/>
        </p:blipFill>
        <p:spPr>
          <a:xfrm>
            <a:off x="5867400" y="971550"/>
            <a:ext cx="2871787" cy="1849040"/>
          </a:xfrm>
          <a:prstGeom prst="rect">
            <a:avLst/>
          </a:prstGeom>
          <a:noFill/>
          <a:ln>
            <a:noFill/>
          </a:ln>
        </p:spPr>
      </p:pic>
      <p:pic>
        <p:nvPicPr>
          <p:cNvPr id="109" name="Shape 109"/>
          <p:cNvPicPr preferRelativeResize="0"/>
          <p:nvPr/>
        </p:nvPicPr>
        <p:blipFill rotWithShape="1">
          <a:blip r:embed="rId4">
            <a:alphaModFix/>
          </a:blip>
          <a:srcRect/>
          <a:stretch/>
        </p:blipFill>
        <p:spPr>
          <a:xfrm>
            <a:off x="5943600" y="3028950"/>
            <a:ext cx="2647950" cy="192166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idx="4294967295"/>
          </p:nvPr>
        </p:nvSpPr>
        <p:spPr>
          <a:xfrm>
            <a:off x="235425" y="124302"/>
            <a:ext cx="7024799" cy="5838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Cars can run on ethanol</a:t>
            </a:r>
          </a:p>
        </p:txBody>
      </p:sp>
      <p:sp>
        <p:nvSpPr>
          <p:cNvPr id="115" name="Shape 115"/>
          <p:cNvSpPr txBox="1">
            <a:spLocks noGrp="1"/>
          </p:cNvSpPr>
          <p:nvPr>
            <p:ph type="body" idx="4294967295"/>
          </p:nvPr>
        </p:nvSpPr>
        <p:spPr>
          <a:xfrm>
            <a:off x="4114800" y="1139427"/>
            <a:ext cx="4648199" cy="3207543"/>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Flexible fuel vehicles</a:t>
            </a:r>
            <a:r>
              <a:rPr lang="en" sz="2400" b="0" i="0" u="none" strike="noStrike" cap="none">
                <a:solidFill>
                  <a:schemeClr val="dk2"/>
                </a:solidFill>
                <a:latin typeface="Questrial"/>
                <a:ea typeface="Questrial"/>
                <a:cs typeface="Questrial"/>
                <a:sym typeface="Questrial"/>
              </a:rPr>
              <a:t> = run on 85% ethanol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But, very few gas stations offer this fuel</a:t>
            </a:r>
          </a:p>
        </p:txBody>
      </p:sp>
      <p:pic>
        <p:nvPicPr>
          <p:cNvPr id="116" name="Shape 116"/>
          <p:cNvPicPr preferRelativeResize="0"/>
          <p:nvPr/>
        </p:nvPicPr>
        <p:blipFill rotWithShape="1">
          <a:blip r:embed="rId3">
            <a:alphaModFix/>
          </a:blip>
          <a:srcRect/>
          <a:stretch/>
        </p:blipFill>
        <p:spPr>
          <a:xfrm>
            <a:off x="838200" y="1485900"/>
            <a:ext cx="3014662" cy="24574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idx="4294967295"/>
          </p:nvPr>
        </p:nvSpPr>
        <p:spPr>
          <a:xfrm>
            <a:off x="145576" y="0"/>
            <a:ext cx="8998424" cy="9144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Questrial"/>
                <a:ea typeface="Questrial"/>
                <a:cs typeface="Questrial"/>
                <a:sym typeface="Questrial"/>
              </a:rPr>
              <a:t>Biodiesel is produced from vegetable oil</a:t>
            </a:r>
          </a:p>
        </p:txBody>
      </p:sp>
      <p:sp>
        <p:nvSpPr>
          <p:cNvPr id="122" name="Shape 122"/>
          <p:cNvSpPr txBox="1">
            <a:spLocks noGrp="1"/>
          </p:cNvSpPr>
          <p:nvPr>
            <p:ph type="body" idx="4294967295"/>
          </p:nvPr>
        </p:nvSpPr>
        <p:spPr>
          <a:xfrm>
            <a:off x="381000" y="901302"/>
            <a:ext cx="4953000" cy="3912393"/>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U.S. biodiesel producers use soybean oil</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Animal fats, used grease, and cooking oil can also be used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Vehicles can run on 100% biodiesel, but the engine needs to be modified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Biodiesel cuts down on emissions; its fuel economy is almost as good and costs slightly more than gasoline</a:t>
            </a:r>
          </a:p>
        </p:txBody>
      </p:sp>
      <p:pic>
        <p:nvPicPr>
          <p:cNvPr id="123" name="Shape 123"/>
          <p:cNvPicPr preferRelativeResize="0"/>
          <p:nvPr/>
        </p:nvPicPr>
        <p:blipFill rotWithShape="1">
          <a:blip r:embed="rId3">
            <a:alphaModFix/>
          </a:blip>
          <a:srcRect/>
          <a:stretch/>
        </p:blipFill>
        <p:spPr>
          <a:xfrm>
            <a:off x="5410200" y="800100"/>
            <a:ext cx="3276600" cy="2168127"/>
          </a:xfrm>
          <a:prstGeom prst="rect">
            <a:avLst/>
          </a:prstGeom>
          <a:noFill/>
          <a:ln>
            <a:noFill/>
          </a:ln>
        </p:spPr>
      </p:pic>
      <p:pic>
        <p:nvPicPr>
          <p:cNvPr id="124" name="Shape 124"/>
          <p:cNvPicPr preferRelativeResize="0"/>
          <p:nvPr/>
        </p:nvPicPr>
        <p:blipFill rotWithShape="1">
          <a:blip r:embed="rId4">
            <a:alphaModFix/>
          </a:blip>
          <a:srcRect/>
          <a:stretch/>
        </p:blipFill>
        <p:spPr>
          <a:xfrm>
            <a:off x="5562600" y="3086100"/>
            <a:ext cx="3276600" cy="175974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28"/>
        <p:cNvGrpSpPr/>
        <p:nvPr/>
      </p:nvGrpSpPr>
      <p:grpSpPr>
        <a:xfrm>
          <a:off x="0" y="0"/>
          <a:ext cx="0" cy="0"/>
          <a:chOff x="0" y="0"/>
          <a:chExt cx="0" cy="0"/>
        </a:xfrm>
      </p:grpSpPr>
      <p:pic>
        <p:nvPicPr>
          <p:cNvPr id="2058" name="Picture 10" descr="Image result for carbon neut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651" y="782421"/>
            <a:ext cx="1429048" cy="2161509"/>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29"/>
          <p:cNvSpPr txBox="1">
            <a:spLocks noGrp="1"/>
          </p:cNvSpPr>
          <p:nvPr>
            <p:ph type="title" idx="4294967295"/>
          </p:nvPr>
        </p:nvSpPr>
        <p:spPr>
          <a:xfrm>
            <a:off x="596900" y="166500"/>
            <a:ext cx="8305799" cy="4572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Questrial"/>
                <a:ea typeface="Questrial"/>
                <a:cs typeface="Questrial"/>
                <a:sym typeface="Questrial"/>
              </a:rPr>
              <a:t>Biomass energy brings benefits</a:t>
            </a:r>
          </a:p>
        </p:txBody>
      </p:sp>
      <p:sp>
        <p:nvSpPr>
          <p:cNvPr id="130" name="Shape 130"/>
          <p:cNvSpPr txBox="1">
            <a:spLocks noGrp="1"/>
          </p:cNvSpPr>
          <p:nvPr>
            <p:ph type="body" idx="4294967295"/>
          </p:nvPr>
        </p:nvSpPr>
        <p:spPr>
          <a:xfrm>
            <a:off x="355600" y="1433512"/>
            <a:ext cx="8788400" cy="2752725"/>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It is essentially </a:t>
            </a:r>
            <a:r>
              <a:rPr lang="en" sz="2400" b="0" i="0" u="none" strike="noStrike" cap="none" dirty="0">
                <a:solidFill>
                  <a:srgbClr val="FFFF00"/>
                </a:solidFill>
                <a:latin typeface="Questrial"/>
                <a:ea typeface="Questrial"/>
                <a:cs typeface="Questrial"/>
                <a:sym typeface="Questrial"/>
              </a:rPr>
              <a:t>carbon-neutral</a:t>
            </a:r>
            <a:r>
              <a:rPr lang="en" sz="2400" b="0" i="0" u="none" strike="noStrike" cap="none" dirty="0">
                <a:solidFill>
                  <a:schemeClr val="dk2"/>
                </a:solidFill>
                <a:latin typeface="Questrial"/>
                <a:ea typeface="Questrial"/>
                <a:cs typeface="Questrial"/>
                <a:sym typeface="Questrial"/>
              </a:rPr>
              <a:t>, releasing  no n</a:t>
            </a:r>
            <a:r>
              <a:rPr lang="en" sz="2400" dirty="0">
                <a:latin typeface="Questrial"/>
                <a:ea typeface="Questrial"/>
                <a:cs typeface="Questrial"/>
                <a:sym typeface="Questrial"/>
              </a:rPr>
              <a:t>ew</a:t>
            </a:r>
            <a:r>
              <a:rPr lang="en" sz="2400" b="0" i="0" u="none" strike="noStrike" cap="none" dirty="0">
                <a:solidFill>
                  <a:schemeClr val="dk2"/>
                </a:solidFill>
                <a:latin typeface="Questrial"/>
                <a:ea typeface="Questrial"/>
                <a:cs typeface="Questrial"/>
                <a:sym typeface="Questrial"/>
              </a:rPr>
              <a:t> carbon into the atmosphere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accent3">
                    <a:lumMod val="50000"/>
                  </a:schemeClr>
                </a:solidFill>
                <a:latin typeface="Questrial"/>
                <a:ea typeface="Questrial"/>
                <a:cs typeface="Questrial"/>
                <a:sym typeface="Questrial"/>
              </a:rPr>
              <a:t>Economic</a:t>
            </a:r>
            <a:r>
              <a:rPr lang="en" sz="2400" b="0" i="0" u="none" strike="noStrike" cap="none" dirty="0">
                <a:solidFill>
                  <a:schemeClr val="dk2"/>
                </a:solidFill>
                <a:latin typeface="Questrial"/>
                <a:ea typeface="Questrial"/>
                <a:cs typeface="Questrial"/>
                <a:sym typeface="Questrial"/>
              </a:rPr>
              <a:t> benefits include </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Supporting rural communities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Reducing dependence o</a:t>
            </a:r>
            <a:r>
              <a:rPr lang="en" sz="2200" dirty="0">
                <a:latin typeface="Questrial"/>
                <a:ea typeface="Questrial"/>
                <a:cs typeface="Questrial"/>
                <a:sym typeface="Questrial"/>
              </a:rPr>
              <a:t>n</a:t>
            </a:r>
            <a:r>
              <a:rPr lang="en" sz="2200" b="0" i="0" u="none" strike="noStrike" cap="none" dirty="0">
                <a:solidFill>
                  <a:schemeClr val="dk2"/>
                </a:solidFill>
                <a:latin typeface="Questrial"/>
                <a:ea typeface="Questrial"/>
                <a:cs typeface="Questrial"/>
                <a:sym typeface="Questrial"/>
              </a:rPr>
              <a:t> fossil fuel imports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Improved energy efficiency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Reduces air pollutants such as sulfur dioxide</a:t>
            </a:r>
          </a:p>
        </p:txBody>
      </p:sp>
      <p:pic>
        <p:nvPicPr>
          <p:cNvPr id="2056" name="Picture 8" descr="Image result for dollar sign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775" y="1863176"/>
            <a:ext cx="1046117" cy="1169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or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0">
                                            <p:txEl>
                                              <p:pRg st="0" end="0"/>
                                            </p:txEl>
                                          </p:spTgt>
                                        </p:tgtEl>
                                        <p:attrNameLst>
                                          <p:attrName>r</p:attrName>
                                        </p:attrNameLst>
                                      </p:cBhvr>
                                    </p:animRot>
                                    <p:animRot by="-240000">
                                      <p:cBhvr>
                                        <p:cTn id="7" dur="200" fill="hold">
                                          <p:stCondLst>
                                            <p:cond delay="200"/>
                                          </p:stCondLst>
                                        </p:cTn>
                                        <p:tgtEl>
                                          <p:spTgt spid="130">
                                            <p:txEl>
                                              <p:pRg st="0" end="0"/>
                                            </p:txEl>
                                          </p:spTgt>
                                        </p:tgtEl>
                                        <p:attrNameLst>
                                          <p:attrName>r</p:attrName>
                                        </p:attrNameLst>
                                      </p:cBhvr>
                                    </p:animRot>
                                    <p:animRot by="240000">
                                      <p:cBhvr>
                                        <p:cTn id="8" dur="200" fill="hold">
                                          <p:stCondLst>
                                            <p:cond delay="400"/>
                                          </p:stCondLst>
                                        </p:cTn>
                                        <p:tgtEl>
                                          <p:spTgt spid="130">
                                            <p:txEl>
                                              <p:pRg st="0" end="0"/>
                                            </p:txEl>
                                          </p:spTgt>
                                        </p:tgtEl>
                                        <p:attrNameLst>
                                          <p:attrName>r</p:attrName>
                                        </p:attrNameLst>
                                      </p:cBhvr>
                                    </p:animRot>
                                    <p:animRot by="-240000">
                                      <p:cBhvr>
                                        <p:cTn id="9" dur="200" fill="hold">
                                          <p:stCondLst>
                                            <p:cond delay="600"/>
                                          </p:stCondLst>
                                        </p:cTn>
                                        <p:tgtEl>
                                          <p:spTgt spid="130">
                                            <p:txEl>
                                              <p:pRg st="0" end="0"/>
                                            </p:txEl>
                                          </p:spTgt>
                                        </p:tgtEl>
                                        <p:attrNameLst>
                                          <p:attrName>r</p:attrName>
                                        </p:attrNameLst>
                                      </p:cBhvr>
                                    </p:animRot>
                                    <p:animRot by="120000">
                                      <p:cBhvr>
                                        <p:cTn id="10" dur="200" fill="hold">
                                          <p:stCondLst>
                                            <p:cond delay="800"/>
                                          </p:stCondLst>
                                        </p:cTn>
                                        <p:tgtEl>
                                          <p:spTgt spid="13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685800" y="114300"/>
            <a:ext cx="7772400" cy="4572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Drawbacks of biomass energy</a:t>
            </a:r>
          </a:p>
        </p:txBody>
      </p:sp>
      <p:sp>
        <p:nvSpPr>
          <p:cNvPr id="136" name="Shape 136"/>
          <p:cNvSpPr txBox="1">
            <a:spLocks noGrp="1"/>
          </p:cNvSpPr>
          <p:nvPr>
            <p:ph type="body" idx="4294967295"/>
          </p:nvPr>
        </p:nvSpPr>
        <p:spPr>
          <a:xfrm>
            <a:off x="231900" y="898096"/>
            <a:ext cx="5562600" cy="3190799"/>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Health hazards from indoor air pollution</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Rapid harvesting can lead to deforestation</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Growing crops exerts tremendous impacts on ecosystems</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Fertilizers and pesticides</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Land is converted to agriculture</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Biofuel is competing with food production</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Substantial inputs of energy are required</a:t>
            </a:r>
          </a:p>
        </p:txBody>
      </p:sp>
      <p:pic>
        <p:nvPicPr>
          <p:cNvPr id="137" name="Shape 137"/>
          <p:cNvPicPr preferRelativeResize="0"/>
          <p:nvPr/>
        </p:nvPicPr>
        <p:blipFill rotWithShape="1">
          <a:blip r:embed="rId3">
            <a:alphaModFix/>
          </a:blip>
          <a:srcRect/>
          <a:stretch/>
        </p:blipFill>
        <p:spPr>
          <a:xfrm>
            <a:off x="5672750" y="1559687"/>
            <a:ext cx="3386100" cy="2024100"/>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idx="4294967295"/>
          </p:nvPr>
        </p:nvSpPr>
        <p:spPr>
          <a:xfrm>
            <a:off x="685800" y="166475"/>
            <a:ext cx="7772400" cy="4572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Hydroelectric power</a:t>
            </a:r>
          </a:p>
        </p:txBody>
      </p:sp>
      <p:sp>
        <p:nvSpPr>
          <p:cNvPr id="143" name="Shape 143"/>
          <p:cNvSpPr txBox="1">
            <a:spLocks noGrp="1"/>
          </p:cNvSpPr>
          <p:nvPr>
            <p:ph type="body" idx="4294967295"/>
          </p:nvPr>
        </p:nvSpPr>
        <p:spPr>
          <a:xfrm>
            <a:off x="304800" y="1132283"/>
            <a:ext cx="5562600" cy="3108721"/>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1" i="0" u="none" strike="noStrike" cap="none">
                <a:solidFill>
                  <a:schemeClr val="dk2"/>
                </a:solidFill>
                <a:latin typeface="Questrial"/>
                <a:ea typeface="Questrial"/>
                <a:cs typeface="Questrial"/>
                <a:sym typeface="Questrial"/>
              </a:rPr>
              <a:t>Hydroelectric power</a:t>
            </a:r>
            <a:r>
              <a:rPr lang="en" sz="2000" b="0" i="0" u="none" strike="noStrike" cap="none">
                <a:solidFill>
                  <a:schemeClr val="dk2"/>
                </a:solidFill>
                <a:latin typeface="Questrial"/>
                <a:ea typeface="Questrial"/>
                <a:cs typeface="Questrial"/>
                <a:sym typeface="Questrial"/>
              </a:rPr>
              <a:t> = uses moving water to turn turbines and generate electricity</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Water passing through the dam turns turbines</a:t>
            </a:r>
          </a:p>
        </p:txBody>
      </p:sp>
      <p:pic>
        <p:nvPicPr>
          <p:cNvPr id="144" name="Shape 144"/>
          <p:cNvPicPr preferRelativeResize="0"/>
          <p:nvPr/>
        </p:nvPicPr>
        <p:blipFill rotWithShape="1">
          <a:blip r:embed="rId3">
            <a:alphaModFix/>
          </a:blip>
          <a:srcRect/>
          <a:stretch/>
        </p:blipFill>
        <p:spPr>
          <a:xfrm>
            <a:off x="5867400" y="823637"/>
            <a:ext cx="3144900" cy="1830299"/>
          </a:xfrm>
          <a:prstGeom prst="rect">
            <a:avLst/>
          </a:prstGeom>
          <a:noFill/>
          <a:ln>
            <a:noFill/>
          </a:ln>
        </p:spPr>
      </p:pic>
      <p:pic>
        <p:nvPicPr>
          <p:cNvPr id="145" name="Shape 145"/>
          <p:cNvPicPr preferRelativeResize="0"/>
          <p:nvPr/>
        </p:nvPicPr>
        <p:blipFill rotWithShape="1">
          <a:blip r:embed="rId4">
            <a:alphaModFix/>
          </a:blip>
          <a:srcRect/>
          <a:stretch/>
        </p:blipFill>
        <p:spPr>
          <a:xfrm>
            <a:off x="5867400" y="2857500"/>
            <a:ext cx="3144900" cy="1812900"/>
          </a:xfrm>
          <a:prstGeom prst="rect">
            <a:avLst/>
          </a:prstGeom>
          <a:noFill/>
          <a:ln>
            <a:noFill/>
          </a:ln>
        </p:spPr>
      </p:pic>
      <p:pic>
        <p:nvPicPr>
          <p:cNvPr id="6" name="Picture 2" descr="Image result for lor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idx="4294967295"/>
          </p:nvPr>
        </p:nvSpPr>
        <p:spPr>
          <a:xfrm>
            <a:off x="609600" y="228600"/>
            <a:ext cx="7772400" cy="402431"/>
          </a:xfrm>
          <a:prstGeom prst="rect">
            <a:avLst/>
          </a:prstGeom>
          <a:noFill/>
          <a:ln>
            <a:noFill/>
          </a:ln>
        </p:spPr>
        <p:txBody>
          <a:bodyPr lIns="0" tIns="0" rIns="0" bIns="0" anchor="t" anchorCtr="0">
            <a:noAutofit/>
          </a:bodyPr>
          <a:lstStyle/>
          <a:p>
            <a:pPr marL="0" marR="0" lvl="0" indent="0" algn="l" rtl="0">
              <a:spcBef>
                <a:spcPts val="0"/>
              </a:spcBef>
              <a:buClr>
                <a:schemeClr val="accent1"/>
              </a:buClr>
              <a:buSzPct val="25000"/>
              <a:buFont typeface="Questrial"/>
              <a:buNone/>
            </a:pPr>
            <a:endParaRPr sz="4000" b="0" i="0" u="none" strike="noStrike" cap="none">
              <a:solidFill>
                <a:schemeClr val="accent1"/>
              </a:solidFill>
              <a:latin typeface="Questrial"/>
              <a:ea typeface="Questrial"/>
              <a:cs typeface="Questrial"/>
              <a:sym typeface="Questrial"/>
            </a:endParaRPr>
          </a:p>
        </p:txBody>
      </p:sp>
      <p:pic>
        <p:nvPicPr>
          <p:cNvPr id="151" name="Shape 151"/>
          <p:cNvPicPr preferRelativeResize="0"/>
          <p:nvPr/>
        </p:nvPicPr>
        <p:blipFill rotWithShape="1">
          <a:blip r:embed="rId3">
            <a:alphaModFix/>
          </a:blip>
          <a:srcRect/>
          <a:stretch/>
        </p:blipFill>
        <p:spPr>
          <a:xfrm>
            <a:off x="0" y="-45243"/>
            <a:ext cx="9144000" cy="5188743"/>
          </a:xfrm>
          <a:prstGeom prst="rect">
            <a:avLst/>
          </a:prstGeom>
          <a:noFill/>
          <a:ln>
            <a:noFill/>
          </a:ln>
        </p:spPr>
      </p:pic>
      <p:sp>
        <p:nvSpPr>
          <p:cNvPr id="152" name="Shape 152"/>
          <p:cNvSpPr txBox="1"/>
          <p:nvPr/>
        </p:nvSpPr>
        <p:spPr>
          <a:xfrm>
            <a:off x="381000" y="114300"/>
            <a:ext cx="3124199" cy="4345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Arial"/>
              <a:buNone/>
            </a:pPr>
            <a:r>
              <a:rPr lang="en" sz="3200" b="1" i="0" u="none" strike="noStrike" cap="none">
                <a:solidFill>
                  <a:srgbClr val="003399"/>
                </a:solidFill>
                <a:latin typeface="Arial"/>
                <a:ea typeface="Arial"/>
                <a:cs typeface="Arial"/>
                <a:sym typeface="Arial"/>
              </a:rPr>
              <a:t>A typical dam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idx="4294967295"/>
          </p:nvPr>
        </p:nvSpPr>
        <p:spPr>
          <a:xfrm>
            <a:off x="685800" y="342900"/>
            <a:ext cx="7772400" cy="402431"/>
          </a:xfrm>
          <a:prstGeom prst="rect">
            <a:avLst/>
          </a:prstGeom>
          <a:noFill/>
          <a:ln>
            <a:noFill/>
          </a:ln>
        </p:spPr>
        <p:txBody>
          <a:bodyPr lIns="0" tIns="0" rIns="0" bIns="0" anchor="t" anchorCtr="0">
            <a:noAutofit/>
          </a:bodyPr>
          <a:lstStyle/>
          <a:p>
            <a:pPr marL="0" marR="0" lvl="0" indent="0" algn="l" rtl="0">
              <a:spcBef>
                <a:spcPts val="0"/>
              </a:spcBef>
              <a:buClr>
                <a:schemeClr val="accent1"/>
              </a:buClr>
              <a:buSzPct val="25000"/>
              <a:buFont typeface="Questrial"/>
              <a:buNone/>
            </a:pPr>
            <a:endParaRPr sz="4000" b="0" i="0" u="none" strike="noStrike" cap="none">
              <a:solidFill>
                <a:schemeClr val="accent1"/>
              </a:solidFill>
              <a:latin typeface="Questrial"/>
              <a:ea typeface="Questrial"/>
              <a:cs typeface="Questrial"/>
              <a:sym typeface="Questrial"/>
            </a:endParaRPr>
          </a:p>
        </p:txBody>
      </p:sp>
      <p:pic>
        <p:nvPicPr>
          <p:cNvPr id="158" name="Shape 158"/>
          <p:cNvPicPr preferRelativeResize="0"/>
          <p:nvPr/>
        </p:nvPicPr>
        <p:blipFill rotWithShape="1">
          <a:blip r:embed="rId3">
            <a:alphaModFix/>
          </a:blip>
          <a:srcRect/>
          <a:stretch/>
        </p:blipFill>
        <p:spPr>
          <a:xfrm>
            <a:off x="0" y="-8334"/>
            <a:ext cx="8229600" cy="5151834"/>
          </a:xfrm>
          <a:prstGeom prst="rect">
            <a:avLst/>
          </a:prstGeom>
          <a:noFill/>
          <a:ln>
            <a:noFill/>
          </a:ln>
        </p:spPr>
      </p:pic>
      <p:sp>
        <p:nvSpPr>
          <p:cNvPr id="159" name="Shape 159"/>
          <p:cNvSpPr txBox="1"/>
          <p:nvPr/>
        </p:nvSpPr>
        <p:spPr>
          <a:xfrm>
            <a:off x="5867400" y="4057650"/>
            <a:ext cx="3276600" cy="800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399"/>
              </a:buClr>
              <a:buSzPct val="25000"/>
              <a:buFont typeface="Arial"/>
              <a:buNone/>
            </a:pPr>
            <a:r>
              <a:rPr lang="en" sz="3200" b="1" i="0" u="none" strike="noStrike" cap="none">
                <a:solidFill>
                  <a:srgbClr val="003399"/>
                </a:solidFill>
                <a:latin typeface="Arial"/>
                <a:ea typeface="Arial"/>
                <a:cs typeface="Arial"/>
                <a:sym typeface="Arial"/>
              </a:rPr>
              <a:t>A run-of-river system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3294" y="235668"/>
            <a:ext cx="2868600" cy="4572000"/>
          </a:xfrm>
          <a:prstGeom prst="rect">
            <a:avLst/>
          </a:prstGeom>
        </p:spPr>
        <p:txBody>
          <a:bodyPr lIns="91425" tIns="91425" rIns="91425" bIns="91425" anchor="t" anchorCtr="0">
            <a:noAutofit/>
          </a:bodyPr>
          <a:lstStyle/>
          <a:p>
            <a:pPr lvl="0" algn="l" rtl="0">
              <a:spcBef>
                <a:spcPts val="0"/>
              </a:spcBef>
              <a:buClr>
                <a:schemeClr val="dk1"/>
              </a:buClr>
              <a:buSzPct val="61111"/>
              <a:buFont typeface="Arial"/>
              <a:buNone/>
            </a:pPr>
            <a:r>
              <a:rPr lang="en" sz="1800"/>
              <a:t>1) Where is the sunniest place in the world?</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2) What process allows plants to capture sunlight?</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3) What do photovoltaic cells do?</a:t>
            </a:r>
          </a:p>
          <a:p>
            <a:pPr lvl="0" algn="l" rtl="0">
              <a:spcBef>
                <a:spcPts val="0"/>
              </a:spcBef>
              <a:buClr>
                <a:schemeClr val="dk1"/>
              </a:buClr>
              <a:buSzPct val="61111"/>
              <a:buFont typeface="Arial"/>
              <a:buNone/>
            </a:pPr>
            <a:endParaRPr sz="1800"/>
          </a:p>
          <a:p>
            <a:pPr lvl="0" algn="l" rtl="0">
              <a:spcBef>
                <a:spcPts val="0"/>
              </a:spcBef>
              <a:buClr>
                <a:schemeClr val="dk1"/>
              </a:buClr>
              <a:buSzPct val="61111"/>
              <a:buFont typeface="Arial"/>
              <a:buNone/>
            </a:pPr>
            <a:r>
              <a:rPr lang="en" sz="1800"/>
              <a:t>4) What is the major downside of solar power?</a:t>
            </a:r>
          </a:p>
          <a:p>
            <a:pPr lvl="0" algn="l" rtl="0">
              <a:spcBef>
                <a:spcPts val="0"/>
              </a:spcBef>
              <a:buClr>
                <a:schemeClr val="dk1"/>
              </a:buClr>
              <a:buSzPct val="61111"/>
              <a:buFont typeface="Arial"/>
              <a:buNone/>
            </a:pPr>
            <a:endParaRPr sz="1800"/>
          </a:p>
          <a:p>
            <a:pPr lvl="0" algn="l">
              <a:spcBef>
                <a:spcPts val="0"/>
              </a:spcBef>
              <a:buNone/>
            </a:pPr>
            <a:r>
              <a:rPr lang="en" sz="1800"/>
              <a:t>5) How can that downside be overcome?</a:t>
            </a:r>
          </a:p>
        </p:txBody>
      </p:sp>
      <p:sp>
        <p:nvSpPr>
          <p:cNvPr id="54" name="Shape 54">
            <a:hlinkClick r:id="rId3"/>
          </p:cNvPr>
          <p:cNvSpPr/>
          <p:nvPr/>
        </p:nvSpPr>
        <p:spPr>
          <a:xfrm>
            <a:off x="3048000" y="285750"/>
            <a:ext cx="6096000" cy="4572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192072" y="136700"/>
            <a:ext cx="8628900" cy="8574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Hydroelectric power is widely used</a:t>
            </a:r>
          </a:p>
        </p:txBody>
      </p:sp>
      <p:sp>
        <p:nvSpPr>
          <p:cNvPr id="165" name="Shape 165"/>
          <p:cNvSpPr txBox="1">
            <a:spLocks noGrp="1"/>
          </p:cNvSpPr>
          <p:nvPr>
            <p:ph type="body" idx="4294967295"/>
          </p:nvPr>
        </p:nvSpPr>
        <p:spPr>
          <a:xfrm>
            <a:off x="177750" y="832400"/>
            <a:ext cx="8788500" cy="2127600"/>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Hydropower accounts for 2.2% of the world’s energy supply</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Nations with large rivers and economic resources have used dams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However, many countries have dammed their large rivers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People want some rivers left undammed</a:t>
            </a:r>
          </a:p>
        </p:txBody>
      </p:sp>
      <p:pic>
        <p:nvPicPr>
          <p:cNvPr id="166" name="Shape 166"/>
          <p:cNvPicPr preferRelativeResize="0"/>
          <p:nvPr/>
        </p:nvPicPr>
        <p:blipFill>
          <a:blip r:embed="rId3">
            <a:alphaModFix/>
          </a:blip>
          <a:stretch>
            <a:fillRect/>
          </a:stretch>
        </p:blipFill>
        <p:spPr>
          <a:xfrm>
            <a:off x="5691850" y="2882350"/>
            <a:ext cx="3452149" cy="2261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idx="4294967295"/>
          </p:nvPr>
        </p:nvSpPr>
        <p:spPr>
          <a:xfrm>
            <a:off x="265050" y="193800"/>
            <a:ext cx="8468999" cy="9144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b="0">
                <a:solidFill>
                  <a:schemeClr val="accent1"/>
                </a:solidFill>
                <a:latin typeface="Questrial"/>
                <a:ea typeface="Questrial"/>
                <a:cs typeface="Questrial"/>
                <a:sym typeface="Questrial"/>
              </a:rPr>
              <a:t>Advantages of Hydroelectric Power</a:t>
            </a:r>
          </a:p>
        </p:txBody>
      </p:sp>
      <p:sp>
        <p:nvSpPr>
          <p:cNvPr id="172" name="Shape 172"/>
          <p:cNvSpPr txBox="1">
            <a:spLocks noGrp="1"/>
          </p:cNvSpPr>
          <p:nvPr>
            <p:ph type="body" idx="4294967295"/>
          </p:nvPr>
        </p:nvSpPr>
        <p:spPr>
          <a:xfrm>
            <a:off x="192086" y="1253727"/>
            <a:ext cx="8788400" cy="2888456"/>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Hydropower has two clear advantages over fossil fuels for producing electricity: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It is renewable: as long as precipitation fills rivers we can use water to turn turbines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It is clean: no carbon dioxide is emitted</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Hydropower is efficient</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It has an EROI of 10:1, as high as any modern-day energy source</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idx="4294967295"/>
          </p:nvPr>
        </p:nvSpPr>
        <p:spPr>
          <a:xfrm>
            <a:off x="131700" y="62125"/>
            <a:ext cx="8848799" cy="9144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Hydropower has negative impacts</a:t>
            </a:r>
          </a:p>
        </p:txBody>
      </p:sp>
      <p:sp>
        <p:nvSpPr>
          <p:cNvPr id="178" name="Shape 178"/>
          <p:cNvSpPr txBox="1">
            <a:spLocks noGrp="1"/>
          </p:cNvSpPr>
          <p:nvPr>
            <p:ph type="body" idx="4294967295"/>
          </p:nvPr>
        </p:nvSpPr>
        <p:spPr>
          <a:xfrm>
            <a:off x="177811" y="739990"/>
            <a:ext cx="8788500" cy="3145499"/>
          </a:xfrm>
          <a:prstGeom prst="rect">
            <a:avLst/>
          </a:prstGeom>
          <a:noFill/>
          <a:ln>
            <a:noFill/>
          </a:ln>
        </p:spPr>
        <p:txBody>
          <a:bodyPr lIns="91425" tIns="45700" rIns="91425" bIns="45700" anchor="ctr"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Damming rivers destroys habitats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Upstream areas are submerged</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Downstream areas are starved of water</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Natural flooding cycles are disrupted</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Dams block passage of fish, fragmenting the river and reducing biodiversity</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82"/>
        <p:cNvGrpSpPr/>
        <p:nvPr/>
      </p:nvGrpSpPr>
      <p:grpSpPr>
        <a:xfrm>
          <a:off x="0" y="0"/>
          <a:ext cx="0" cy="0"/>
          <a:chOff x="0" y="0"/>
          <a:chExt cx="0" cy="0"/>
        </a:xfrm>
      </p:grpSpPr>
      <p:sp>
        <p:nvSpPr>
          <p:cNvPr id="183" name="Shape 183"/>
          <p:cNvSpPr txBox="1"/>
          <p:nvPr/>
        </p:nvSpPr>
        <p:spPr>
          <a:xfrm>
            <a:off x="609600" y="285750"/>
            <a:ext cx="7772400" cy="40243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Solar energy</a:t>
            </a:r>
          </a:p>
        </p:txBody>
      </p:sp>
      <p:sp>
        <p:nvSpPr>
          <p:cNvPr id="184" name="Shape 184"/>
          <p:cNvSpPr txBox="1"/>
          <p:nvPr/>
        </p:nvSpPr>
        <p:spPr>
          <a:xfrm>
            <a:off x="266700" y="931800"/>
            <a:ext cx="8458200" cy="1553100"/>
          </a:xfrm>
          <a:prstGeom prst="rect">
            <a:avLst/>
          </a:prstGeom>
          <a:noFill/>
          <a:ln>
            <a:noFill/>
          </a:ln>
        </p:spPr>
        <p:txBody>
          <a:bodyPr lIns="91425" tIns="45700" rIns="91425" bIns="45700" anchor="ctr" anchorCtr="0">
            <a:noAutofit/>
          </a:bodyPr>
          <a:lstStyle/>
          <a:p>
            <a:pPr marL="350837" marR="0" lvl="0" indent="-350837" algn="l" rtl="0">
              <a:lnSpc>
                <a:spcPct val="100000"/>
              </a:lnSpc>
              <a:spcBef>
                <a:spcPts val="0"/>
              </a:spcBef>
              <a:spcAft>
                <a:spcPts val="0"/>
              </a:spcAft>
              <a:buClr>
                <a:schemeClr val="accent1"/>
              </a:buClr>
              <a:buSzPct val="76000"/>
              <a:buFont typeface="Questrial"/>
              <a:buChar char="•"/>
            </a:pPr>
            <a:r>
              <a:rPr lang="en" sz="2000" b="0" i="0" u="none" strike="noStrike" cap="none">
                <a:solidFill>
                  <a:schemeClr val="dk2"/>
                </a:solidFill>
                <a:latin typeface="Questrial"/>
                <a:ea typeface="Questrial"/>
                <a:cs typeface="Questrial"/>
                <a:sym typeface="Questrial"/>
              </a:rPr>
              <a:t>Sun provides energy for almost all biological activity on Earth </a:t>
            </a:r>
          </a:p>
          <a:p>
            <a:pPr marL="350837" marR="0" lvl="0" indent="-350837" algn="l" rtl="0">
              <a:lnSpc>
                <a:spcPct val="100000"/>
              </a:lnSpc>
              <a:spcBef>
                <a:spcPts val="400"/>
              </a:spcBef>
              <a:spcAft>
                <a:spcPts val="0"/>
              </a:spcAft>
              <a:buClr>
                <a:schemeClr val="accent1"/>
              </a:buClr>
              <a:buSzPct val="76000"/>
              <a:buFont typeface="Questrial"/>
              <a:buChar char="•"/>
            </a:pPr>
            <a:r>
              <a:rPr lang="en" sz="2000" b="0" i="0" u="none" strike="noStrike" cap="none">
                <a:solidFill>
                  <a:schemeClr val="dk2"/>
                </a:solidFill>
                <a:latin typeface="Questrial"/>
                <a:ea typeface="Questrial"/>
                <a:cs typeface="Questrial"/>
                <a:sym typeface="Questrial"/>
              </a:rPr>
              <a:t>Each square meter of Earth receives about </a:t>
            </a:r>
            <a:r>
              <a:rPr lang="en" sz="2000">
                <a:solidFill>
                  <a:schemeClr val="dk2"/>
                </a:solidFill>
                <a:latin typeface="Questrial"/>
                <a:ea typeface="Questrial"/>
                <a:cs typeface="Questrial"/>
                <a:sym typeface="Questrial"/>
              </a:rPr>
              <a:t>160 watts</a:t>
            </a:r>
            <a:r>
              <a:rPr lang="en" sz="2000" b="0" i="0" u="none" strike="noStrike" cap="none">
                <a:solidFill>
                  <a:schemeClr val="dk2"/>
                </a:solidFill>
                <a:latin typeface="Questrial"/>
                <a:ea typeface="Questrial"/>
                <a:cs typeface="Questrial"/>
                <a:sym typeface="Questrial"/>
              </a:rPr>
              <a:t> of solar energy </a:t>
            </a:r>
          </a:p>
          <a:p>
            <a:pPr marL="808037" marR="0" lvl="1" indent="-350837" algn="l" rtl="0">
              <a:lnSpc>
                <a:spcPct val="100000"/>
              </a:lnSpc>
              <a:spcBef>
                <a:spcPts val="400"/>
              </a:spcBef>
              <a:spcAft>
                <a:spcPts val="0"/>
              </a:spcAft>
              <a:buClr>
                <a:schemeClr val="accent1"/>
              </a:buClr>
              <a:buSzPct val="76000"/>
              <a:buFont typeface="Questrial"/>
              <a:buChar char="•"/>
            </a:pPr>
            <a:r>
              <a:rPr lang="en" sz="2000" b="0" i="0" u="none" strike="noStrike" cap="none">
                <a:solidFill>
                  <a:schemeClr val="dk2"/>
                </a:solidFill>
                <a:latin typeface="Questrial"/>
                <a:ea typeface="Questrial"/>
                <a:cs typeface="Questrial"/>
                <a:sym typeface="Questrial"/>
              </a:rPr>
              <a:t>There is great potential in solar energy</a:t>
            </a:r>
          </a:p>
          <a:p>
            <a:pPr marL="350837" marR="0" lvl="0" indent="-350837" algn="l" rtl="0">
              <a:lnSpc>
                <a:spcPct val="100000"/>
              </a:lnSpc>
              <a:spcBef>
                <a:spcPts val="400"/>
              </a:spcBef>
              <a:spcAft>
                <a:spcPts val="0"/>
              </a:spcAft>
              <a:buClr>
                <a:schemeClr val="accent1"/>
              </a:buClr>
              <a:buSzPct val="76000"/>
              <a:buFont typeface="Questrial"/>
              <a:buChar char="•"/>
            </a:pPr>
            <a:r>
              <a:rPr lang="en" sz="2000" b="0" i="0" u="none" strike="noStrike" cap="none">
                <a:solidFill>
                  <a:schemeClr val="dk2"/>
                </a:solidFill>
                <a:latin typeface="Questrial"/>
                <a:ea typeface="Questrial"/>
                <a:cs typeface="Questrial"/>
                <a:sym typeface="Questrial"/>
              </a:rPr>
              <a:t>Solar energy has been used for hundreds of years</a:t>
            </a:r>
          </a:p>
        </p:txBody>
      </p:sp>
      <p:pic>
        <p:nvPicPr>
          <p:cNvPr id="185" name="Shape 185"/>
          <p:cNvPicPr preferRelativeResize="0"/>
          <p:nvPr/>
        </p:nvPicPr>
        <p:blipFill>
          <a:blip r:embed="rId3">
            <a:alphaModFix/>
          </a:blip>
          <a:stretch>
            <a:fillRect/>
          </a:stretch>
        </p:blipFill>
        <p:spPr>
          <a:xfrm>
            <a:off x="2311675" y="2434625"/>
            <a:ext cx="4769949" cy="3170624"/>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idx="4294967295"/>
          </p:nvPr>
        </p:nvSpPr>
        <p:spPr>
          <a:xfrm>
            <a:off x="174750" y="201250"/>
            <a:ext cx="8686800" cy="4023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Passive solar </a:t>
            </a:r>
          </a:p>
        </p:txBody>
      </p:sp>
      <p:sp>
        <p:nvSpPr>
          <p:cNvPr id="191" name="Shape 191"/>
          <p:cNvSpPr txBox="1">
            <a:spLocks noGrp="1"/>
          </p:cNvSpPr>
          <p:nvPr>
            <p:ph type="body" idx="4294967295"/>
          </p:nvPr>
        </p:nvSpPr>
        <p:spPr>
          <a:xfrm>
            <a:off x="685800" y="670440"/>
            <a:ext cx="7772400" cy="29505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a:latin typeface="Questrial"/>
                <a:ea typeface="Questrial"/>
                <a:cs typeface="Questrial"/>
                <a:sym typeface="Questrial"/>
              </a:rPr>
              <a:t>Passive solar uses heat and light from the sun to replace the need for other energy sources.</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Low south-facing windows maximize heat in the winter </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Planting vegetation in strategic locations</a:t>
            </a:r>
          </a:p>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By heating buildings in winter and cooling them in summer, passive solar methods conserve energy and reduce costs</a:t>
            </a:r>
          </a:p>
          <a:p>
            <a:pPr marL="342900" marR="0" lvl="0" indent="-315976" algn="l" rtl="0">
              <a:lnSpc>
                <a:spcPct val="100000"/>
              </a:lnSpc>
              <a:spcBef>
                <a:spcPts val="0"/>
              </a:spcBef>
              <a:spcAft>
                <a:spcPts val="0"/>
              </a:spcAft>
              <a:buClr>
                <a:schemeClr val="accent1"/>
              </a:buClr>
              <a:buSzPct val="100000"/>
              <a:buFont typeface="Questrial"/>
              <a:buChar char="○"/>
            </a:pPr>
            <a:r>
              <a:rPr lang="en" sz="2400">
                <a:latin typeface="Questrial"/>
                <a:ea typeface="Questrial"/>
                <a:cs typeface="Questrial"/>
                <a:sym typeface="Questrial"/>
              </a:rPr>
              <a:t>Use of windows to provide indoor lighting.</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idx="4294967295"/>
          </p:nvPr>
        </p:nvSpPr>
        <p:spPr>
          <a:xfrm>
            <a:off x="226125" y="149075"/>
            <a:ext cx="7772400" cy="6261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Active solar energy collection </a:t>
            </a:r>
          </a:p>
        </p:txBody>
      </p:sp>
      <p:sp>
        <p:nvSpPr>
          <p:cNvPr id="197" name="Shape 197"/>
          <p:cNvSpPr txBox="1">
            <a:spLocks noGrp="1"/>
          </p:cNvSpPr>
          <p:nvPr>
            <p:ph type="body" idx="4294967295"/>
          </p:nvPr>
        </p:nvSpPr>
        <p:spPr>
          <a:xfrm>
            <a:off x="448075" y="775175"/>
            <a:ext cx="8087099" cy="33050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a:latin typeface="Questrial"/>
                <a:ea typeface="Questrial"/>
                <a:cs typeface="Questrial"/>
                <a:sym typeface="Questrial"/>
              </a:rPr>
              <a:t>Converts sunlight into another useable form of energy</a:t>
            </a:r>
          </a:p>
          <a:p>
            <a:pPr marL="639762" marR="0" lvl="1" indent="-330390" algn="l" rtl="0">
              <a:lnSpc>
                <a:spcPct val="100000"/>
              </a:lnSpc>
              <a:spcBef>
                <a:spcPts val="0"/>
              </a:spcBef>
              <a:spcAft>
                <a:spcPts val="0"/>
              </a:spcAft>
              <a:buClr>
                <a:schemeClr val="accent1"/>
              </a:buClr>
              <a:buSzPct val="100000"/>
              <a:buFont typeface="Questrial"/>
              <a:buChar char="○"/>
            </a:pPr>
            <a:r>
              <a:rPr lang="en" sz="2400" b="1">
                <a:latin typeface="Questrial"/>
                <a:ea typeface="Questrial"/>
                <a:cs typeface="Questrial"/>
                <a:sym typeface="Questrial"/>
              </a:rPr>
              <a:t>Converted directly to electricity</a:t>
            </a:r>
          </a:p>
          <a:p>
            <a:pPr marL="639762" marR="0" lvl="1" indent="-330390" algn="l" rtl="0">
              <a:lnSpc>
                <a:spcPct val="100000"/>
              </a:lnSpc>
              <a:spcBef>
                <a:spcPts val="0"/>
              </a:spcBef>
              <a:spcAft>
                <a:spcPts val="0"/>
              </a:spcAft>
              <a:buClr>
                <a:schemeClr val="accent1"/>
              </a:buClr>
              <a:buSzPct val="100000"/>
              <a:buFont typeface="Questrial"/>
              <a:buChar char="○"/>
            </a:pPr>
            <a:r>
              <a:rPr lang="en" sz="2400" b="1">
                <a:latin typeface="Questrial"/>
                <a:ea typeface="Questrial"/>
                <a:cs typeface="Questrial"/>
                <a:sym typeface="Questrial"/>
              </a:rPr>
              <a:t>Converted and stored as heat</a:t>
            </a:r>
          </a:p>
          <a:p>
            <a:pPr marL="0" marR="0" lvl="0" indent="0" algn="l" rtl="0">
              <a:lnSpc>
                <a:spcPct val="100000"/>
              </a:lnSpc>
              <a:spcBef>
                <a:spcPts val="0"/>
              </a:spcBef>
              <a:spcAft>
                <a:spcPts val="0"/>
              </a:spcAft>
              <a:buNone/>
            </a:pPr>
            <a:endParaRPr sz="2400" b="1">
              <a:latin typeface="Questrial"/>
              <a:ea typeface="Questrial"/>
              <a:cs typeface="Questrial"/>
              <a:sym typeface="Questrial"/>
            </a:endParaRPr>
          </a:p>
          <a:p>
            <a:pPr marL="342900" marR="0" lvl="0" indent="-279400" algn="l" rtl="0">
              <a:spcBef>
                <a:spcPts val="400"/>
              </a:spcBef>
              <a:buClr>
                <a:schemeClr val="accent1"/>
              </a:buClr>
              <a:buSzPct val="76000"/>
              <a:buFont typeface="Noto Symbol"/>
              <a:buNone/>
            </a:pPr>
            <a:endParaRPr sz="2000" b="0" i="0" u="none" strike="noStrike" cap="none">
              <a:solidFill>
                <a:schemeClr val="dk2"/>
              </a:solidFill>
              <a:latin typeface="Questrial"/>
              <a:ea typeface="Questrial"/>
              <a:cs typeface="Questrial"/>
              <a:sym typeface="Questrial"/>
            </a:endParaRPr>
          </a:p>
        </p:txBody>
      </p:sp>
      <p:pic>
        <p:nvPicPr>
          <p:cNvPr id="198" name="Shape 198"/>
          <p:cNvPicPr preferRelativeResize="0"/>
          <p:nvPr/>
        </p:nvPicPr>
        <p:blipFill>
          <a:blip r:embed="rId3">
            <a:alphaModFix/>
          </a:blip>
          <a:stretch>
            <a:fillRect/>
          </a:stretch>
        </p:blipFill>
        <p:spPr>
          <a:xfrm>
            <a:off x="998050" y="1938125"/>
            <a:ext cx="7360451" cy="5520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177750" y="82000"/>
            <a:ext cx="8788500"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Photovoltaic cells generate electricity </a:t>
            </a:r>
          </a:p>
        </p:txBody>
      </p:sp>
      <p:sp>
        <p:nvSpPr>
          <p:cNvPr id="204" name="Shape 204"/>
          <p:cNvSpPr txBox="1">
            <a:spLocks noGrp="1"/>
          </p:cNvSpPr>
          <p:nvPr>
            <p:ph type="body" idx="4294967295"/>
          </p:nvPr>
        </p:nvSpPr>
        <p:spPr>
          <a:xfrm>
            <a:off x="355600" y="1001350"/>
            <a:ext cx="8788500" cy="30335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Photovoltaic cells</a:t>
            </a:r>
            <a:r>
              <a:rPr lang="en" sz="2400" b="0" i="0" u="none" strike="noStrike" cap="none">
                <a:solidFill>
                  <a:schemeClr val="dk2"/>
                </a:solidFill>
                <a:latin typeface="Questrial"/>
                <a:ea typeface="Questrial"/>
                <a:cs typeface="Questrial"/>
                <a:sym typeface="Questrial"/>
              </a:rPr>
              <a:t> = collect sunlight and convert it into electrical energy  </a:t>
            </a:r>
          </a:p>
          <a:p>
            <a:pPr marL="0" marR="0" lvl="0" indent="0" algn="l" rtl="0">
              <a:lnSpc>
                <a:spcPct val="100000"/>
              </a:lnSpc>
              <a:spcBef>
                <a:spcPts val="440"/>
              </a:spcBef>
              <a:spcAft>
                <a:spcPts val="0"/>
              </a:spcAft>
              <a:buNone/>
            </a:pPr>
            <a:r>
              <a:rPr lang="en" sz="2200">
                <a:latin typeface="Questrial"/>
                <a:ea typeface="Questrial"/>
                <a:cs typeface="Questrial"/>
                <a:sym typeface="Questrial"/>
              </a:rPr>
              <a:t>These are what we think of when we hear “solar panel”</a:t>
            </a:r>
          </a:p>
        </p:txBody>
      </p:sp>
      <p:pic>
        <p:nvPicPr>
          <p:cNvPr id="205" name="Shape 205"/>
          <p:cNvPicPr preferRelativeResize="0"/>
          <p:nvPr/>
        </p:nvPicPr>
        <p:blipFill>
          <a:blip r:embed="rId3">
            <a:alphaModFix/>
          </a:blip>
          <a:stretch>
            <a:fillRect/>
          </a:stretch>
        </p:blipFill>
        <p:spPr>
          <a:xfrm>
            <a:off x="1975400" y="2199025"/>
            <a:ext cx="5193199" cy="3462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1042987" y="770333"/>
            <a:ext cx="7024686" cy="85725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A typical photovoltaic cell</a:t>
            </a:r>
          </a:p>
        </p:txBody>
      </p:sp>
      <p:pic>
        <p:nvPicPr>
          <p:cNvPr id="211" name="Shape 211"/>
          <p:cNvPicPr preferRelativeResize="0">
            <a:picLocks noGrp="1"/>
          </p:cNvPicPr>
          <p:nvPr>
            <p:ph type="body" idx="4294967295"/>
          </p:nvPr>
        </p:nvPicPr>
        <p:blipFill rotWithShape="1">
          <a:blip r:embed="rId3">
            <a:alphaModFix/>
          </a:blip>
          <a:srcRect/>
          <a:stretch/>
        </p:blipFill>
        <p:spPr>
          <a:xfrm>
            <a:off x="0" y="685800"/>
            <a:ext cx="9144000" cy="4457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title" idx="4294967295"/>
          </p:nvPr>
        </p:nvSpPr>
        <p:spPr>
          <a:xfrm>
            <a:off x="609600" y="651025"/>
            <a:ext cx="6000000" cy="804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Concentrating solar rays magnifies energy</a:t>
            </a:r>
          </a:p>
        </p:txBody>
      </p:sp>
      <p:sp>
        <p:nvSpPr>
          <p:cNvPr id="217" name="Shape 217"/>
          <p:cNvSpPr txBox="1">
            <a:spLocks noGrp="1"/>
          </p:cNvSpPr>
          <p:nvPr>
            <p:ph type="body" idx="4294967295"/>
          </p:nvPr>
        </p:nvSpPr>
        <p:spPr>
          <a:xfrm>
            <a:off x="304800" y="2446733"/>
            <a:ext cx="8153399" cy="2478881"/>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Focusing solar energy on a single point magnifies its strength </a:t>
            </a:r>
          </a:p>
          <a:p>
            <a:pPr marL="342900" marR="0" lvl="0" indent="-279400" algn="l" rtl="0">
              <a:lnSpc>
                <a:spcPct val="100000"/>
              </a:lnSpc>
              <a:spcBef>
                <a:spcPts val="400"/>
              </a:spcBef>
              <a:spcAft>
                <a:spcPts val="0"/>
              </a:spcAft>
              <a:buClr>
                <a:schemeClr val="accent1"/>
              </a:buClr>
              <a:buSzPct val="76000"/>
              <a:buFont typeface="Noto Symbol"/>
              <a:buChar char="○"/>
            </a:pPr>
            <a:r>
              <a:rPr lang="en" sz="2000" b="1" i="0" u="none" strike="noStrike" cap="none">
                <a:solidFill>
                  <a:schemeClr val="dk2"/>
                </a:solidFill>
                <a:latin typeface="Questrial"/>
                <a:ea typeface="Questrial"/>
                <a:cs typeface="Questrial"/>
                <a:sym typeface="Questrial"/>
              </a:rPr>
              <a:t>Solar cookers</a:t>
            </a:r>
            <a:r>
              <a:rPr lang="en" sz="2000" b="0" i="0" u="none" strike="noStrike" cap="none">
                <a:solidFill>
                  <a:schemeClr val="dk2"/>
                </a:solidFill>
                <a:latin typeface="Questrial"/>
                <a:ea typeface="Questrial"/>
                <a:cs typeface="Questrial"/>
                <a:sym typeface="Questrial"/>
              </a:rPr>
              <a:t> = simple, portable ovens that use reflectors to focus sunlight onto food </a:t>
            </a:r>
          </a:p>
          <a:p>
            <a:pPr marL="342900" marR="0" lvl="0" indent="-279400" algn="l" rtl="0">
              <a:lnSpc>
                <a:spcPct val="100000"/>
              </a:lnSpc>
              <a:spcBef>
                <a:spcPts val="400"/>
              </a:spcBef>
              <a:spcAft>
                <a:spcPts val="0"/>
              </a:spcAft>
              <a:buClr>
                <a:schemeClr val="accent1"/>
              </a:buClr>
              <a:buSzPct val="76000"/>
              <a:buFont typeface="Noto Symbol"/>
              <a:buChar char="○"/>
            </a:pPr>
            <a:r>
              <a:rPr lang="en" sz="2000" b="1" i="0" u="none" strike="noStrike" cap="none">
                <a:solidFill>
                  <a:schemeClr val="dk2"/>
                </a:solidFill>
                <a:latin typeface="Questrial"/>
                <a:ea typeface="Questrial"/>
                <a:cs typeface="Questrial"/>
                <a:sym typeface="Questrial"/>
              </a:rPr>
              <a:t>Power tower</a:t>
            </a:r>
            <a:r>
              <a:rPr lang="en" sz="2000" b="0" i="0" u="none" strike="noStrike" cap="none">
                <a:solidFill>
                  <a:schemeClr val="dk2"/>
                </a:solidFill>
                <a:latin typeface="Questrial"/>
                <a:ea typeface="Questrial"/>
                <a:cs typeface="Questrial"/>
                <a:sym typeface="Questrial"/>
              </a:rPr>
              <a:t> = mirrors concentrate sunlight onto receivers to create electricity</a:t>
            </a:r>
          </a:p>
          <a:p>
            <a:pPr marL="342900" marR="0" lvl="0" indent="-279400" algn="l" rtl="0">
              <a:lnSpc>
                <a:spcPct val="100000"/>
              </a:lnSpc>
              <a:spcBef>
                <a:spcPts val="400"/>
              </a:spcBef>
              <a:spcAft>
                <a:spcPts val="0"/>
              </a:spcAft>
              <a:buClr>
                <a:schemeClr val="accent1"/>
              </a:buClr>
              <a:buSzPct val="76000"/>
              <a:buFont typeface="Noto Symbol"/>
              <a:buChar char="○"/>
            </a:pPr>
            <a:r>
              <a:rPr lang="en" sz="2000" b="1" i="0" u="none" strike="noStrike" cap="none">
                <a:solidFill>
                  <a:schemeClr val="dk2"/>
                </a:solidFill>
                <a:latin typeface="Questrial"/>
                <a:ea typeface="Questrial"/>
                <a:cs typeface="Questrial"/>
                <a:sym typeface="Questrial"/>
              </a:rPr>
              <a:t>Solar-trough collection systems</a:t>
            </a:r>
            <a:r>
              <a:rPr lang="en" sz="2000" b="0" i="0" u="none" strike="noStrike" cap="none">
                <a:solidFill>
                  <a:schemeClr val="dk2"/>
                </a:solidFill>
                <a:latin typeface="Questrial"/>
                <a:ea typeface="Questrial"/>
                <a:cs typeface="Questrial"/>
                <a:sym typeface="Questrial"/>
              </a:rPr>
              <a:t> = mirrors focus sunlight on oil in troughs</a:t>
            </a:r>
          </a:p>
        </p:txBody>
      </p:sp>
      <p:pic>
        <p:nvPicPr>
          <p:cNvPr id="218" name="Shape 218"/>
          <p:cNvPicPr preferRelativeResize="0"/>
          <p:nvPr/>
        </p:nvPicPr>
        <p:blipFill rotWithShape="1">
          <a:blip r:embed="rId3">
            <a:alphaModFix/>
          </a:blip>
          <a:srcRect/>
          <a:stretch/>
        </p:blipFill>
        <p:spPr>
          <a:xfrm>
            <a:off x="5832600" y="802462"/>
            <a:ext cx="3200399" cy="1644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title" idx="4294967295"/>
          </p:nvPr>
        </p:nvSpPr>
        <p:spPr>
          <a:xfrm>
            <a:off x="790433" y="0"/>
            <a:ext cx="7024686" cy="5535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dirty="0">
                <a:solidFill>
                  <a:schemeClr val="accent1"/>
                </a:solidFill>
                <a:latin typeface="Questrial"/>
                <a:ea typeface="Questrial"/>
                <a:cs typeface="Questrial"/>
                <a:sym typeface="Questrial"/>
              </a:rPr>
              <a:t>Solar power benefits </a:t>
            </a:r>
          </a:p>
        </p:txBody>
      </p:sp>
      <p:sp>
        <p:nvSpPr>
          <p:cNvPr id="224" name="Shape 224"/>
          <p:cNvSpPr txBox="1">
            <a:spLocks noGrp="1"/>
          </p:cNvSpPr>
          <p:nvPr>
            <p:ph type="body" idx="4294967295"/>
          </p:nvPr>
        </p:nvSpPr>
        <p:spPr>
          <a:xfrm>
            <a:off x="355600" y="553587"/>
            <a:ext cx="8788400" cy="4475613"/>
          </a:xfrm>
          <a:prstGeom prst="rect">
            <a:avLst/>
          </a:prstGeom>
          <a:noFill/>
          <a:ln>
            <a:noFill/>
          </a:ln>
        </p:spPr>
        <p:txBody>
          <a:bodyPr lIns="91425" tIns="45700" rIns="91425" bIns="45700" anchor="t" anchorCtr="0">
            <a:noAutofit/>
          </a:bodyPr>
          <a:lstStyle/>
          <a:p>
            <a:pPr marL="342900" marR="0" lvl="0" indent="-279400" algn="l" rtl="0">
              <a:lnSpc>
                <a:spcPct val="80000"/>
              </a:lnSpc>
              <a:spcBef>
                <a:spcPts val="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The Sun will burn for 4 - 5 billion more </a:t>
            </a:r>
            <a:r>
              <a:rPr lang="en" sz="2000" b="0" i="0" u="none" strike="noStrike" cap="none" dirty="0" smtClean="0">
                <a:solidFill>
                  <a:schemeClr val="dk2"/>
                </a:solidFill>
                <a:latin typeface="Questrial"/>
                <a:ea typeface="Questrial"/>
                <a:cs typeface="Questrial"/>
                <a:sym typeface="Questrial"/>
              </a:rPr>
              <a:t>years</a:t>
            </a:r>
          </a:p>
          <a:p>
            <a:pPr marL="63500" marR="0" lvl="0" algn="l" rtl="0">
              <a:lnSpc>
                <a:spcPct val="80000"/>
              </a:lnSpc>
              <a:spcBef>
                <a:spcPts val="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Solar technologies are quiet, safe, use no fuels, contain no moving parts, and require little </a:t>
            </a:r>
            <a:r>
              <a:rPr lang="en" sz="2000" b="0" i="0" u="none" strike="noStrike" cap="none" dirty="0" smtClean="0">
                <a:solidFill>
                  <a:schemeClr val="dk2"/>
                </a:solidFill>
                <a:latin typeface="Questrial"/>
                <a:ea typeface="Questrial"/>
                <a:cs typeface="Questrial"/>
                <a:sym typeface="Questrial"/>
              </a:rPr>
              <a:t>maintenance</a:t>
            </a:r>
          </a:p>
          <a:p>
            <a:pPr marL="63500" marR="0" lvl="0" algn="l" rtl="0">
              <a:lnSpc>
                <a:spcPct val="80000"/>
              </a:lnSpc>
              <a:spcBef>
                <a:spcPts val="40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They allow local, decentralized control over </a:t>
            </a:r>
            <a:r>
              <a:rPr lang="en" sz="2000" b="0" i="0" u="none" strike="noStrike" cap="none" dirty="0" smtClean="0">
                <a:solidFill>
                  <a:schemeClr val="dk2"/>
                </a:solidFill>
                <a:latin typeface="Questrial"/>
                <a:ea typeface="Questrial"/>
                <a:cs typeface="Questrial"/>
                <a:sym typeface="Questrial"/>
              </a:rPr>
              <a:t>power</a:t>
            </a:r>
          </a:p>
          <a:p>
            <a:pPr marL="63500" marR="0" lvl="0" algn="l" rtl="0">
              <a:lnSpc>
                <a:spcPct val="80000"/>
              </a:lnSpc>
              <a:spcBef>
                <a:spcPts val="40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Developing nations can use solar cookers, instead of gathering </a:t>
            </a:r>
            <a:r>
              <a:rPr lang="en" sz="2000" b="0" i="0" u="none" strike="noStrike" cap="none" dirty="0" smtClean="0">
                <a:solidFill>
                  <a:schemeClr val="dk2"/>
                </a:solidFill>
                <a:latin typeface="Questrial"/>
                <a:ea typeface="Questrial"/>
                <a:cs typeface="Questrial"/>
                <a:sym typeface="Questrial"/>
              </a:rPr>
              <a:t>firewood</a:t>
            </a:r>
          </a:p>
          <a:p>
            <a:pPr marL="63500" marR="0" lvl="0" algn="l" rtl="0">
              <a:lnSpc>
                <a:spcPct val="80000"/>
              </a:lnSpc>
              <a:spcBef>
                <a:spcPts val="40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1" i="0" u="none" strike="noStrike" cap="none" dirty="0">
                <a:solidFill>
                  <a:schemeClr val="dk2"/>
                </a:solidFill>
                <a:latin typeface="Questrial"/>
                <a:ea typeface="Questrial"/>
                <a:cs typeface="Questrial"/>
                <a:sym typeface="Questrial"/>
              </a:rPr>
              <a:t>Net metering</a:t>
            </a:r>
            <a:r>
              <a:rPr lang="en" sz="2000" b="0" i="0" u="none" strike="noStrike" cap="none" dirty="0">
                <a:solidFill>
                  <a:schemeClr val="dk2"/>
                </a:solidFill>
                <a:latin typeface="Questrial"/>
                <a:ea typeface="Questrial"/>
                <a:cs typeface="Questrial"/>
                <a:sym typeface="Questrial"/>
              </a:rPr>
              <a:t> = PV owners can sell excess electricity to their local power </a:t>
            </a:r>
            <a:r>
              <a:rPr lang="en" sz="2000" b="0" i="0" u="none" strike="noStrike" cap="none" dirty="0" smtClean="0">
                <a:solidFill>
                  <a:schemeClr val="dk2"/>
                </a:solidFill>
                <a:latin typeface="Questrial"/>
                <a:ea typeface="Questrial"/>
                <a:cs typeface="Questrial"/>
                <a:sym typeface="Questrial"/>
              </a:rPr>
              <a:t>utility</a:t>
            </a:r>
          </a:p>
          <a:p>
            <a:pPr marL="63500" marR="0" lvl="0" algn="l" rtl="0">
              <a:lnSpc>
                <a:spcPct val="80000"/>
              </a:lnSpc>
              <a:spcBef>
                <a:spcPts val="40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New jobs are being </a:t>
            </a:r>
            <a:r>
              <a:rPr lang="en" sz="2000" b="0" i="0" u="none" strike="noStrike" cap="none" dirty="0" smtClean="0">
                <a:solidFill>
                  <a:schemeClr val="dk2"/>
                </a:solidFill>
                <a:latin typeface="Questrial"/>
                <a:ea typeface="Questrial"/>
                <a:cs typeface="Questrial"/>
                <a:sym typeface="Questrial"/>
              </a:rPr>
              <a:t>created</a:t>
            </a:r>
          </a:p>
          <a:p>
            <a:pPr marL="63500" marR="0" lvl="0" algn="l" rtl="0">
              <a:lnSpc>
                <a:spcPct val="80000"/>
              </a:lnSpc>
              <a:spcBef>
                <a:spcPts val="400"/>
              </a:spcBef>
              <a:spcAft>
                <a:spcPts val="0"/>
              </a:spcAft>
              <a:buClr>
                <a:schemeClr val="accent1"/>
              </a:buClr>
              <a:buSzPct val="76000"/>
            </a:pPr>
            <a:endParaRPr lang="en" sz="2000" b="0" i="0" u="none" strike="noStrike" cap="none" dirty="0">
              <a:solidFill>
                <a:schemeClr val="dk2"/>
              </a:solidFill>
              <a:latin typeface="Questrial"/>
              <a:ea typeface="Questrial"/>
              <a:cs typeface="Questrial"/>
              <a:sym typeface="Questrial"/>
            </a:endParaRPr>
          </a:p>
          <a:p>
            <a:pPr marL="342900" marR="0" lvl="0" indent="-279400" algn="l" rtl="0">
              <a:lnSpc>
                <a:spcPct val="8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Solar power does not emit greenhouse gases and air pollution</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idx="4294967295"/>
          </p:nvPr>
        </p:nvSpPr>
        <p:spPr>
          <a:xfrm>
            <a:off x="257600" y="183875"/>
            <a:ext cx="7024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b="0">
                <a:solidFill>
                  <a:schemeClr val="accent1"/>
                </a:solidFill>
                <a:latin typeface="Questrial"/>
                <a:ea typeface="Questrial"/>
                <a:cs typeface="Questrial"/>
                <a:sym typeface="Questrial"/>
              </a:rPr>
              <a:t>R</a:t>
            </a:r>
            <a:r>
              <a:rPr lang="en" sz="4000" b="0" i="0" u="none" strike="noStrike" cap="none">
                <a:solidFill>
                  <a:schemeClr val="accent1"/>
                </a:solidFill>
                <a:latin typeface="Questrial"/>
                <a:ea typeface="Questrial"/>
                <a:cs typeface="Questrial"/>
                <a:sym typeface="Questrial"/>
              </a:rPr>
              <a:t>enewables in USA</a:t>
            </a:r>
          </a:p>
        </p:txBody>
      </p:sp>
      <p:sp>
        <p:nvSpPr>
          <p:cNvPr id="60" name="Shape 60"/>
          <p:cNvSpPr txBox="1">
            <a:spLocks noGrp="1"/>
          </p:cNvSpPr>
          <p:nvPr>
            <p:ph type="body" idx="4294967295"/>
          </p:nvPr>
        </p:nvSpPr>
        <p:spPr>
          <a:xfrm>
            <a:off x="381000" y="641075"/>
            <a:ext cx="7772400" cy="15203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We obtain only one half of 1 percent from the new renewable energy sources</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Nations and regions vary in the renewable sources they use</a:t>
            </a:r>
          </a:p>
          <a:p>
            <a:pPr marL="342900" marR="0" lvl="0" indent="-279400" algn="l" rtl="0">
              <a:lnSpc>
                <a:spcPct val="100000"/>
              </a:lnSpc>
              <a:spcBef>
                <a:spcPts val="400"/>
              </a:spcBef>
              <a:spcAft>
                <a:spcPts val="0"/>
              </a:spcAft>
              <a:buClr>
                <a:schemeClr val="accent1"/>
              </a:buClr>
              <a:buSzPct val="76000"/>
              <a:buFont typeface="Noto Symbol"/>
              <a:buChar char="○"/>
            </a:pPr>
            <a:r>
              <a:rPr lang="en" sz="2000" b="0" i="0" u="none" strike="noStrike" cap="none">
                <a:solidFill>
                  <a:schemeClr val="dk2"/>
                </a:solidFill>
                <a:latin typeface="Questrial"/>
                <a:ea typeface="Questrial"/>
                <a:cs typeface="Questrial"/>
                <a:sym typeface="Questrial"/>
              </a:rPr>
              <a:t>In the U.S., most renewable energy comes from hydropower and biomass</a:t>
            </a:r>
          </a:p>
        </p:txBody>
      </p:sp>
      <p:pic>
        <p:nvPicPr>
          <p:cNvPr id="61" name="Shape 61"/>
          <p:cNvPicPr preferRelativeResize="0"/>
          <p:nvPr/>
        </p:nvPicPr>
        <p:blipFill rotWithShape="1">
          <a:blip r:embed="rId3">
            <a:alphaModFix/>
          </a:blip>
          <a:srcRect/>
          <a:stretch/>
        </p:blipFill>
        <p:spPr>
          <a:xfrm>
            <a:off x="257600" y="2364472"/>
            <a:ext cx="4152899" cy="2687099"/>
          </a:xfrm>
          <a:prstGeom prst="rect">
            <a:avLst/>
          </a:prstGeom>
          <a:noFill/>
          <a:ln>
            <a:noFill/>
          </a:ln>
        </p:spPr>
      </p:pic>
      <p:pic>
        <p:nvPicPr>
          <p:cNvPr id="62" name="Shape 62"/>
          <p:cNvPicPr preferRelativeResize="0"/>
          <p:nvPr/>
        </p:nvPicPr>
        <p:blipFill rotWithShape="1">
          <a:blip r:embed="rId4">
            <a:alphaModFix/>
          </a:blip>
          <a:srcRect/>
          <a:stretch/>
        </p:blipFill>
        <p:spPr>
          <a:xfrm>
            <a:off x="4845325" y="2370704"/>
            <a:ext cx="4152899" cy="2676599"/>
          </a:xfrm>
          <a:prstGeom prst="rect">
            <a:avLst/>
          </a:prstGeom>
          <a:noFill/>
          <a:ln>
            <a:noFill/>
          </a:ln>
        </p:spPr>
      </p:pic>
      <p:pic>
        <p:nvPicPr>
          <p:cNvPr id="6" name="Picture 2" descr="Image result for lor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28"/>
        <p:cNvGrpSpPr/>
        <p:nvPr/>
      </p:nvGrpSpPr>
      <p:grpSpPr>
        <a:xfrm>
          <a:off x="0" y="0"/>
          <a:ext cx="0" cy="0"/>
          <a:chOff x="0" y="0"/>
          <a:chExt cx="0" cy="0"/>
        </a:xfrm>
      </p:grpSpPr>
      <p:sp>
        <p:nvSpPr>
          <p:cNvPr id="229" name="Shape 229"/>
          <p:cNvSpPr txBox="1">
            <a:spLocks noGrp="1"/>
          </p:cNvSpPr>
          <p:nvPr>
            <p:ph type="title" idx="4294967295"/>
          </p:nvPr>
        </p:nvSpPr>
        <p:spPr>
          <a:xfrm>
            <a:off x="533400" y="283368"/>
            <a:ext cx="7772400" cy="40243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Location Problems</a:t>
            </a:r>
          </a:p>
        </p:txBody>
      </p:sp>
      <p:sp>
        <p:nvSpPr>
          <p:cNvPr id="230" name="Shape 230"/>
          <p:cNvSpPr txBox="1">
            <a:spLocks noGrp="1"/>
          </p:cNvSpPr>
          <p:nvPr>
            <p:ph type="body" idx="4294967295"/>
          </p:nvPr>
        </p:nvSpPr>
        <p:spPr>
          <a:xfrm>
            <a:off x="533400" y="571500"/>
            <a:ext cx="7772400" cy="10286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Not all regions are sunny enough to provide enough power, with current technology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Daily and seasonal variation also poses problems</a:t>
            </a:r>
          </a:p>
          <a:p>
            <a:pPr marL="342900" marR="0" lvl="0" indent="-279400" algn="l" rtl="0">
              <a:spcBef>
                <a:spcPts val="440"/>
              </a:spcBef>
              <a:buClr>
                <a:schemeClr val="accent1"/>
              </a:buClr>
              <a:buSzPct val="76000"/>
              <a:buFont typeface="Noto Symbol"/>
              <a:buNone/>
            </a:pPr>
            <a:endParaRPr sz="2200" b="0" i="0" u="none" strike="noStrike" cap="none">
              <a:solidFill>
                <a:schemeClr val="dk2"/>
              </a:solidFill>
              <a:latin typeface="Questrial"/>
              <a:ea typeface="Questrial"/>
              <a:cs typeface="Questrial"/>
              <a:sym typeface="Questrial"/>
            </a:endParaRPr>
          </a:p>
        </p:txBody>
      </p:sp>
      <p:pic>
        <p:nvPicPr>
          <p:cNvPr id="231" name="Shape 231"/>
          <p:cNvPicPr preferRelativeResize="0"/>
          <p:nvPr/>
        </p:nvPicPr>
        <p:blipFill rotWithShape="1">
          <a:blip r:embed="rId3">
            <a:alphaModFix/>
          </a:blip>
          <a:srcRect/>
          <a:stretch/>
        </p:blipFill>
        <p:spPr>
          <a:xfrm>
            <a:off x="1828800" y="1973425"/>
            <a:ext cx="5078999" cy="3170099"/>
          </a:xfrm>
          <a:prstGeom prst="rect">
            <a:avLst/>
          </a:prstGeom>
          <a:noFill/>
          <a:ln>
            <a:noFill/>
          </a:ln>
        </p:spPr>
      </p:pic>
      <p:cxnSp>
        <p:nvCxnSpPr>
          <p:cNvPr id="232" name="Shape 232"/>
          <p:cNvCxnSpPr/>
          <p:nvPr/>
        </p:nvCxnSpPr>
        <p:spPr>
          <a:xfrm flipH="1">
            <a:off x="7238999" y="2800350"/>
            <a:ext cx="1447800" cy="400049"/>
          </a:xfrm>
          <a:prstGeom prst="straightConnector1">
            <a:avLst/>
          </a:prstGeom>
          <a:noFill/>
          <a:ln w="9525" cap="flat" cmpd="sng">
            <a:solidFill>
              <a:schemeClr val="dk1"/>
            </a:solidFill>
            <a:prstDash val="solid"/>
            <a:miter/>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236"/>
        <p:cNvGrpSpPr/>
        <p:nvPr/>
      </p:nvGrpSpPr>
      <p:grpSpPr>
        <a:xfrm>
          <a:off x="0" y="0"/>
          <a:ext cx="0" cy="0"/>
          <a:chOff x="0" y="0"/>
          <a:chExt cx="0" cy="0"/>
        </a:xfrm>
      </p:grpSpPr>
      <p:sp>
        <p:nvSpPr>
          <p:cNvPr id="237" name="Shape 237"/>
          <p:cNvSpPr txBox="1">
            <a:spLocks noGrp="1"/>
          </p:cNvSpPr>
          <p:nvPr>
            <p:ph type="title" idx="4294967295"/>
          </p:nvPr>
        </p:nvSpPr>
        <p:spPr>
          <a:xfrm>
            <a:off x="685800" y="628650"/>
            <a:ext cx="7024686" cy="541733"/>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Cost is a drawback</a:t>
            </a:r>
          </a:p>
        </p:txBody>
      </p:sp>
      <p:sp>
        <p:nvSpPr>
          <p:cNvPr id="238" name="Shape 238"/>
          <p:cNvSpPr txBox="1">
            <a:spLocks noGrp="1"/>
          </p:cNvSpPr>
          <p:nvPr>
            <p:ph type="body" idx="4294967295"/>
          </p:nvPr>
        </p:nvSpPr>
        <p:spPr>
          <a:xfrm>
            <a:off x="228600" y="1226343"/>
            <a:ext cx="4648199" cy="2919412"/>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Up-front costs are high and solar power remains the most expensive way to produce electricity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a:solidFill>
                  <a:schemeClr val="dk2"/>
                </a:solidFill>
                <a:latin typeface="Questrial"/>
                <a:ea typeface="Questrial"/>
                <a:cs typeface="Questrial"/>
                <a:sym typeface="Questrial"/>
              </a:rPr>
              <a:t>The government has subsidized fossil fuels and nuclear energy at the expense of solar energy</a:t>
            </a:r>
          </a:p>
          <a:p>
            <a:pPr marL="342900" marR="0" lvl="0" indent="-279400" algn="l" rtl="0">
              <a:spcBef>
                <a:spcPts val="440"/>
              </a:spcBef>
              <a:buClr>
                <a:schemeClr val="accent1"/>
              </a:buClr>
              <a:buSzPct val="76000"/>
              <a:buFont typeface="Noto Symbol"/>
              <a:buNone/>
            </a:pPr>
            <a:endParaRPr sz="2200" b="0" i="0" u="none" strike="noStrike" cap="none">
              <a:solidFill>
                <a:schemeClr val="dk2"/>
              </a:solidFill>
              <a:latin typeface="Questrial"/>
              <a:ea typeface="Questrial"/>
              <a:cs typeface="Questrial"/>
              <a:sym typeface="Questrial"/>
            </a:endParaRPr>
          </a:p>
        </p:txBody>
      </p:sp>
      <p:pic>
        <p:nvPicPr>
          <p:cNvPr id="239" name="Shape 239"/>
          <p:cNvPicPr preferRelativeResize="0"/>
          <p:nvPr/>
        </p:nvPicPr>
        <p:blipFill rotWithShape="1">
          <a:blip r:embed="rId3">
            <a:alphaModFix/>
          </a:blip>
          <a:srcRect/>
          <a:stretch/>
        </p:blipFill>
        <p:spPr>
          <a:xfrm>
            <a:off x="5105400" y="1543050"/>
            <a:ext cx="3338511" cy="2170508"/>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idx="4294967295"/>
          </p:nvPr>
        </p:nvSpPr>
        <p:spPr>
          <a:xfrm>
            <a:off x="381000" y="154075"/>
            <a:ext cx="7024799" cy="6908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b="0">
                <a:solidFill>
                  <a:schemeClr val="accent1"/>
                </a:solidFill>
                <a:latin typeface="Questrial"/>
                <a:ea typeface="Questrial"/>
                <a:cs typeface="Questrial"/>
                <a:sym typeface="Questrial"/>
              </a:rPr>
              <a:t>E</a:t>
            </a:r>
            <a:r>
              <a:rPr lang="en" sz="4000" b="0" i="0" u="none" strike="noStrike" cap="none">
                <a:solidFill>
                  <a:schemeClr val="accent1"/>
                </a:solidFill>
                <a:latin typeface="Questrial"/>
                <a:ea typeface="Questrial"/>
                <a:cs typeface="Questrial"/>
                <a:sym typeface="Questrial"/>
              </a:rPr>
              <a:t>xpanded quickly because of:</a:t>
            </a:r>
          </a:p>
        </p:txBody>
      </p:sp>
      <p:sp>
        <p:nvSpPr>
          <p:cNvPr id="68" name="Shape 68"/>
          <p:cNvSpPr txBox="1">
            <a:spLocks noGrp="1"/>
          </p:cNvSpPr>
          <p:nvPr>
            <p:ph type="body" idx="4294967295"/>
          </p:nvPr>
        </p:nvSpPr>
        <p:spPr>
          <a:xfrm>
            <a:off x="381000" y="844975"/>
            <a:ext cx="7772400" cy="3683700"/>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Growing concerns over diminishing fossil fuels</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The environmental impacts of fossil fuel combustion</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Advances in technology make it easier and less expensive</a:t>
            </a:r>
          </a:p>
          <a:p>
            <a:pPr marL="342900" marR="0" lvl="0" indent="-279400" algn="l" rtl="0">
              <a:lnSpc>
                <a:spcPct val="100000"/>
              </a:lnSpc>
              <a:spcBef>
                <a:spcPts val="480"/>
              </a:spcBef>
              <a:spcAft>
                <a:spcPts val="0"/>
              </a:spcAft>
              <a:buClr>
                <a:schemeClr val="accent1"/>
              </a:buClr>
              <a:buSzPct val="76000"/>
              <a:buFont typeface="Noto Symbol"/>
              <a:buChar char="•"/>
            </a:pPr>
            <a:r>
              <a:rPr lang="en" sz="2400" b="0" i="0" u="none" strike="noStrike" cap="none" dirty="0">
                <a:solidFill>
                  <a:schemeClr val="dk2"/>
                </a:solidFill>
                <a:latin typeface="Questrial"/>
                <a:ea typeface="Questrial"/>
                <a:cs typeface="Questrial"/>
                <a:sym typeface="Questrial"/>
              </a:rPr>
              <a:t>Benefits of the new renewables include: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They alleviate air pollution and greenhouse gas </a:t>
            </a:r>
            <a:r>
              <a:rPr lang="en" sz="2200" b="0" i="0" u="none" strike="noStrike" cap="none" dirty="0" smtClean="0">
                <a:solidFill>
                  <a:schemeClr val="dk2"/>
                </a:solidFill>
                <a:latin typeface="Questrial"/>
                <a:ea typeface="Questrial"/>
                <a:cs typeface="Questrial"/>
                <a:sym typeface="Questrial"/>
              </a:rPr>
              <a:t>emissions (CO</a:t>
            </a:r>
            <a:r>
              <a:rPr lang="en" sz="2200" b="0" i="0" u="none" strike="noStrike" cap="none" baseline="-25000" dirty="0" smtClean="0">
                <a:solidFill>
                  <a:schemeClr val="dk2"/>
                </a:solidFill>
                <a:latin typeface="Questrial"/>
                <a:ea typeface="Questrial"/>
                <a:cs typeface="Questrial"/>
                <a:sym typeface="Questrial"/>
              </a:rPr>
              <a:t>2</a:t>
            </a:r>
            <a:r>
              <a:rPr lang="en" sz="2200" b="0" i="0" u="none" strike="noStrike" cap="none" dirty="0" smtClean="0">
                <a:solidFill>
                  <a:schemeClr val="dk2"/>
                </a:solidFill>
                <a:latin typeface="Questrial"/>
                <a:ea typeface="Questrial"/>
                <a:cs typeface="Questrial"/>
                <a:sym typeface="Questrial"/>
              </a:rPr>
              <a:t>, O</a:t>
            </a:r>
            <a:r>
              <a:rPr lang="en" sz="2200" b="0" i="0" u="none" strike="noStrike" cap="none" baseline="-25000" dirty="0" smtClean="0">
                <a:solidFill>
                  <a:schemeClr val="dk2"/>
                </a:solidFill>
                <a:latin typeface="Questrial"/>
                <a:ea typeface="Questrial"/>
                <a:cs typeface="Questrial"/>
                <a:sym typeface="Questrial"/>
              </a:rPr>
              <a:t>3</a:t>
            </a:r>
            <a:r>
              <a:rPr lang="en" sz="2200" b="0" i="0" u="none" strike="noStrike" cap="none" dirty="0" smtClean="0">
                <a:solidFill>
                  <a:schemeClr val="dk2"/>
                </a:solidFill>
                <a:latin typeface="Questrial"/>
                <a:ea typeface="Questrial"/>
                <a:cs typeface="Questrial"/>
                <a:sym typeface="Questrial"/>
              </a:rPr>
              <a:t>, CH</a:t>
            </a:r>
            <a:r>
              <a:rPr lang="en" sz="2200" b="0" i="0" u="none" strike="noStrike" cap="none" baseline="-25000" dirty="0" smtClean="0">
                <a:solidFill>
                  <a:schemeClr val="dk2"/>
                </a:solidFill>
                <a:latin typeface="Questrial"/>
                <a:ea typeface="Questrial"/>
                <a:cs typeface="Questrial"/>
                <a:sym typeface="Questrial"/>
              </a:rPr>
              <a:t>4</a:t>
            </a:r>
            <a:r>
              <a:rPr lang="en" sz="2200" b="0" i="0" u="none" strike="noStrike" cap="none" dirty="0" smtClean="0">
                <a:solidFill>
                  <a:schemeClr val="dk2"/>
                </a:solidFill>
                <a:latin typeface="Questrial"/>
                <a:ea typeface="Questrial"/>
                <a:cs typeface="Questrial"/>
                <a:sym typeface="Questrial"/>
              </a:rPr>
              <a:t>) </a:t>
            </a:r>
            <a:r>
              <a:rPr lang="en" sz="2200" b="0" i="0" u="none" strike="noStrike" cap="none" dirty="0">
                <a:solidFill>
                  <a:schemeClr val="dk2"/>
                </a:solidFill>
                <a:latin typeface="Questrial"/>
                <a:ea typeface="Questrial"/>
                <a:cs typeface="Questrial"/>
                <a:sym typeface="Questrial"/>
              </a:rPr>
              <a:t>that can cause climate change</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They are inexhaustible, unlike fossil fuels</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Help diversify a country’s energy economy</a:t>
            </a:r>
          </a:p>
          <a:p>
            <a:pPr marL="639762" marR="0" lvl="1" indent="-284162" algn="l" rtl="0">
              <a:lnSpc>
                <a:spcPct val="100000"/>
              </a:lnSpc>
              <a:spcBef>
                <a:spcPts val="440"/>
              </a:spcBef>
              <a:spcAft>
                <a:spcPts val="0"/>
              </a:spcAft>
              <a:buClr>
                <a:schemeClr val="accent1"/>
              </a:buClr>
              <a:buSzPct val="76000"/>
              <a:buFont typeface="Noto Symbol"/>
              <a:buChar char="•"/>
            </a:pPr>
            <a:r>
              <a:rPr lang="en" sz="2200" b="0" i="0" u="none" strike="noStrike" cap="none" dirty="0">
                <a:solidFill>
                  <a:schemeClr val="dk2"/>
                </a:solidFill>
                <a:latin typeface="Questrial"/>
                <a:ea typeface="Questrial"/>
                <a:cs typeface="Questrial"/>
                <a:sym typeface="Questrial"/>
              </a:rPr>
              <a:t>They create jobs and are sources of income and taxes, especially in rural areas</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10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1000"/>
                                        <p:tgtEl>
                                          <p:spTgt spid="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5" end="5"/>
                                            </p:txEl>
                                          </p:spTgt>
                                        </p:tgtEl>
                                        <p:attrNameLst>
                                          <p:attrName>style.visibility</p:attrName>
                                        </p:attrNameLst>
                                      </p:cBhvr>
                                      <p:to>
                                        <p:strVal val="visible"/>
                                      </p:to>
                                    </p:set>
                                    <p:animEffect transition="in" filter="fade">
                                      <p:cBhvr>
                                        <p:cTn id="32" dur="1000"/>
                                        <p:tgtEl>
                                          <p:spTgt spid="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6" end="6"/>
                                            </p:txEl>
                                          </p:spTgt>
                                        </p:tgtEl>
                                        <p:attrNameLst>
                                          <p:attrName>style.visibility</p:attrName>
                                        </p:attrNameLst>
                                      </p:cBhvr>
                                      <p:to>
                                        <p:strVal val="visible"/>
                                      </p:to>
                                    </p:set>
                                    <p:animEffect transition="in" filter="fade">
                                      <p:cBhvr>
                                        <p:cTn id="37" dur="1000"/>
                                        <p:tgtEl>
                                          <p:spTgt spid="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72"/>
        <p:cNvGrpSpPr/>
        <p:nvPr/>
      </p:nvGrpSpPr>
      <p:grpSpPr>
        <a:xfrm>
          <a:off x="0" y="0"/>
          <a:ext cx="0" cy="0"/>
          <a:chOff x="0" y="0"/>
          <a:chExt cx="0" cy="0"/>
        </a:xfrm>
      </p:grpSpPr>
      <p:sp>
        <p:nvSpPr>
          <p:cNvPr id="73" name="Shape 73"/>
          <p:cNvSpPr txBox="1">
            <a:spLocks noGrp="1"/>
          </p:cNvSpPr>
          <p:nvPr>
            <p:ph type="body" idx="4294967295"/>
          </p:nvPr>
        </p:nvSpPr>
        <p:spPr>
          <a:xfrm>
            <a:off x="4886786" y="1253517"/>
            <a:ext cx="4391399" cy="34646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New technologies require more </a:t>
            </a:r>
            <a:r>
              <a:rPr lang="en" sz="2000" dirty="0">
                <a:latin typeface="Questrial"/>
                <a:ea typeface="Questrial"/>
                <a:cs typeface="Questrial"/>
                <a:sym typeface="Questrial"/>
              </a:rPr>
              <a:t>labor for the same energy</a:t>
            </a:r>
          </a:p>
          <a:p>
            <a:pPr marL="639762" marR="0" lvl="1" indent="-284162" algn="l" rtl="0">
              <a:lnSpc>
                <a:spcPct val="100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More jobs will be generated than remaining with a fossil fuel economy</a:t>
            </a:r>
          </a:p>
          <a:p>
            <a:pPr marL="342900" marR="0" lvl="0" indent="-279400" algn="l" rtl="0">
              <a:lnSpc>
                <a:spcPct val="100000"/>
              </a:lnSpc>
              <a:spcBef>
                <a:spcPts val="400"/>
              </a:spcBef>
              <a:spcAft>
                <a:spcPts val="0"/>
              </a:spcAft>
              <a:buClr>
                <a:schemeClr val="accent1"/>
              </a:buClr>
              <a:buSzPct val="76000"/>
              <a:buFont typeface="Noto Symbol"/>
              <a:buChar char="•"/>
            </a:pPr>
            <a:r>
              <a:rPr lang="en" sz="2000" b="1" u="sng" dirty="0">
                <a:latin typeface="Questrial"/>
                <a:ea typeface="Questrial"/>
                <a:cs typeface="Questrial"/>
                <a:sym typeface="Questrial"/>
              </a:rPr>
              <a:t>Jobs are high technology and high paying.</a:t>
            </a:r>
          </a:p>
          <a:p>
            <a:pPr marL="342900" marR="0" lvl="0" indent="-279400" algn="l" rtl="0">
              <a:spcBef>
                <a:spcPts val="400"/>
              </a:spcBef>
              <a:buClr>
                <a:schemeClr val="accent1"/>
              </a:buClr>
              <a:buSzPct val="76000"/>
              <a:buFont typeface="Noto Symbol"/>
              <a:buNone/>
            </a:pPr>
            <a:endParaRPr sz="2000" b="0" i="0" u="none" strike="noStrike" cap="none" dirty="0">
              <a:solidFill>
                <a:schemeClr val="dk2"/>
              </a:solidFill>
              <a:latin typeface="Questrial"/>
              <a:ea typeface="Questrial"/>
              <a:cs typeface="Questrial"/>
              <a:sym typeface="Questrial"/>
            </a:endParaRPr>
          </a:p>
        </p:txBody>
      </p:sp>
      <p:sp>
        <p:nvSpPr>
          <p:cNvPr id="74" name="Shape 74"/>
          <p:cNvSpPr txBox="1">
            <a:spLocks noGrp="1"/>
          </p:cNvSpPr>
          <p:nvPr>
            <p:ph type="title" idx="4294967295"/>
          </p:nvPr>
        </p:nvSpPr>
        <p:spPr>
          <a:xfrm>
            <a:off x="123598" y="74600"/>
            <a:ext cx="7703400" cy="857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New energy sources create jobs</a:t>
            </a:r>
          </a:p>
        </p:txBody>
      </p:sp>
      <p:pic>
        <p:nvPicPr>
          <p:cNvPr id="75" name="Shape 75"/>
          <p:cNvPicPr preferRelativeResize="0"/>
          <p:nvPr/>
        </p:nvPicPr>
        <p:blipFill rotWithShape="1">
          <a:blip r:embed="rId3">
            <a:alphaModFix/>
          </a:blip>
          <a:srcRect/>
          <a:stretch/>
        </p:blipFill>
        <p:spPr>
          <a:xfrm>
            <a:off x="123598" y="1165766"/>
            <a:ext cx="4919999" cy="2641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685800" y="340518"/>
            <a:ext cx="7772400" cy="402431"/>
          </a:xfrm>
          <a:prstGeom prst="rect">
            <a:avLst/>
          </a:prstGeom>
          <a:noFill/>
          <a:ln>
            <a:noFill/>
          </a:ln>
        </p:spPr>
        <p:txBody>
          <a:bodyPr lIns="0" tIns="0" rIns="0" bIns="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Biomass energy</a:t>
            </a:r>
          </a:p>
        </p:txBody>
      </p:sp>
      <p:sp>
        <p:nvSpPr>
          <p:cNvPr id="81" name="Shape 81"/>
          <p:cNvSpPr txBox="1">
            <a:spLocks noGrp="1"/>
          </p:cNvSpPr>
          <p:nvPr>
            <p:ph type="body" idx="4294967295"/>
          </p:nvPr>
        </p:nvSpPr>
        <p:spPr>
          <a:xfrm>
            <a:off x="685800" y="1085850"/>
            <a:ext cx="7745412" cy="2758677"/>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Biomass energy has great potential for addressing our energy challenges </a:t>
            </a:r>
          </a:p>
          <a:p>
            <a:pPr marL="273050" marR="0" lvl="0" indent="-273050" algn="l" rtl="0">
              <a:lnSpc>
                <a:spcPct val="80000"/>
              </a:lnSpc>
              <a:spcBef>
                <a:spcPts val="480"/>
              </a:spcBef>
              <a:spcAft>
                <a:spcPts val="0"/>
              </a:spcAft>
              <a:buClr>
                <a:schemeClr val="accent1"/>
              </a:buClr>
              <a:buSzPct val="76000"/>
              <a:buFont typeface="Noto Symbol"/>
              <a:buChar char="○"/>
            </a:pPr>
            <a:r>
              <a:rPr lang="en" sz="2400" b="1" i="0" u="none" strike="noStrike" cap="none">
                <a:solidFill>
                  <a:schemeClr val="dk2"/>
                </a:solidFill>
                <a:latin typeface="Questrial"/>
                <a:ea typeface="Questrial"/>
                <a:cs typeface="Questrial"/>
                <a:sym typeface="Questrial"/>
              </a:rPr>
              <a:t>Biomass</a:t>
            </a:r>
            <a:r>
              <a:rPr lang="en" sz="2400" b="0" i="0" u="none" strike="noStrike" cap="none">
                <a:solidFill>
                  <a:schemeClr val="dk2"/>
                </a:solidFill>
                <a:latin typeface="Questrial"/>
                <a:ea typeface="Questrial"/>
                <a:cs typeface="Questrial"/>
                <a:sym typeface="Questrial"/>
              </a:rPr>
              <a:t> = organic material that makes up living organisms </a:t>
            </a:r>
          </a:p>
          <a:p>
            <a:pPr marL="273050" marR="0" lvl="0" indent="-273050" algn="l" rtl="0">
              <a:lnSpc>
                <a:spcPct val="8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People harness biomass energy from many types of plant matter</a:t>
            </a:r>
          </a:p>
          <a:p>
            <a:pPr marL="742950" marR="0" lvl="1" indent="-285750" algn="l" rtl="0">
              <a:lnSpc>
                <a:spcPct val="80000"/>
              </a:lnSpc>
              <a:spcBef>
                <a:spcPts val="480"/>
              </a:spcBef>
              <a:spcAft>
                <a:spcPts val="0"/>
              </a:spcAft>
              <a:buClr>
                <a:schemeClr val="accent1"/>
              </a:buClr>
              <a:buSzPct val="76000"/>
              <a:buFont typeface="Noto Symbol"/>
              <a:buChar char="○"/>
            </a:pPr>
            <a:r>
              <a:rPr lang="en" sz="2400" b="0" i="0" u="none" strike="noStrike" cap="none">
                <a:solidFill>
                  <a:schemeClr val="dk2"/>
                </a:solidFill>
                <a:latin typeface="Questrial"/>
                <a:ea typeface="Questrial"/>
                <a:cs typeface="Questrial"/>
                <a:sym typeface="Questrial"/>
              </a:rPr>
              <a:t>Wood from trees, charcoal from burned wood, and matter from agricultural crops, as well as combustible animal waste products  </a:t>
            </a:r>
          </a:p>
        </p:txBody>
      </p:sp>
      <p:pic>
        <p:nvPicPr>
          <p:cNvPr id="4" name="Picture 2" descr="Image result for lor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10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fade">
                                      <p:cBhvr>
                                        <p:cTn id="12" dur="1000"/>
                                        <p:tgtEl>
                                          <p:spTgt spid="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fade">
                                      <p:cBhvr>
                                        <p:cTn id="17" dur="10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fade">
                                      <p:cBhvr>
                                        <p:cTn id="22" dur="1000"/>
                                        <p:tgtEl>
                                          <p:spTgt spid="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massinnovation.ca/Images/BiomassSources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19" y="526745"/>
            <a:ext cx="6070382" cy="392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6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9FFF">
            <a:alpha val="53730"/>
          </a:srgbClr>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444775" y="178900"/>
            <a:ext cx="8534399" cy="402300"/>
          </a:xfrm>
          <a:prstGeom prst="rect">
            <a:avLst/>
          </a:prstGeom>
          <a:noFill/>
          <a:ln>
            <a:noFill/>
          </a:ln>
        </p:spPr>
        <p:txBody>
          <a:bodyPr lIns="0" tIns="0" rIns="0" bIns="0" anchor="b"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 sz="4000" b="0" i="0" u="none" strike="noStrike" cap="none">
                <a:solidFill>
                  <a:schemeClr val="accent1"/>
                </a:solidFill>
                <a:latin typeface="Questrial"/>
                <a:ea typeface="Questrial"/>
                <a:cs typeface="Questrial"/>
                <a:sym typeface="Questrial"/>
              </a:rPr>
              <a:t>Biomass sources are widely used</a:t>
            </a:r>
          </a:p>
        </p:txBody>
      </p:sp>
      <p:sp>
        <p:nvSpPr>
          <p:cNvPr id="87" name="Shape 87"/>
          <p:cNvSpPr txBox="1">
            <a:spLocks noGrp="1"/>
          </p:cNvSpPr>
          <p:nvPr>
            <p:ph type="body" idx="4294967295"/>
          </p:nvPr>
        </p:nvSpPr>
        <p:spPr>
          <a:xfrm>
            <a:off x="98850" y="1029524"/>
            <a:ext cx="8504100" cy="1931100"/>
          </a:xfrm>
          <a:prstGeom prst="rect">
            <a:avLst/>
          </a:prstGeom>
          <a:noFill/>
          <a:ln>
            <a:noFill/>
          </a:ln>
        </p:spPr>
        <p:txBody>
          <a:bodyPr lIns="91425" tIns="45700" rIns="91425" bIns="45700" anchor="t" anchorCtr="0">
            <a:noAutofit/>
          </a:bodyPr>
          <a:lstStyle/>
          <a:p>
            <a:pPr marL="273050" marR="0" lvl="0" indent="-273050" algn="l" rtl="0">
              <a:lnSpc>
                <a:spcPct val="75000"/>
              </a:lnSpc>
              <a:spcBef>
                <a:spcPts val="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More than 1 billion people use wood from trees as their principal energy source </a:t>
            </a:r>
          </a:p>
          <a:p>
            <a:pPr marL="273050" marR="0" lvl="0" indent="-273050" algn="l" rtl="0">
              <a:lnSpc>
                <a:spcPct val="75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In developing nations, families gather fuelwood for heating, cooking, and lighting </a:t>
            </a:r>
          </a:p>
          <a:p>
            <a:pPr marL="273050" marR="0" lvl="0" indent="-273050" algn="l" rtl="0">
              <a:lnSpc>
                <a:spcPct val="75000"/>
              </a:lnSpc>
              <a:spcBef>
                <a:spcPts val="400"/>
              </a:spcBef>
              <a:spcAft>
                <a:spcPts val="0"/>
              </a:spcAft>
              <a:buClr>
                <a:schemeClr val="accent1"/>
              </a:buClr>
              <a:buSzPct val="76000"/>
              <a:buFont typeface="Noto Symbol"/>
              <a:buChar char="○"/>
            </a:pPr>
            <a:r>
              <a:rPr lang="en" sz="2000" b="0" i="0" u="none" strike="noStrike" cap="none" dirty="0">
                <a:solidFill>
                  <a:schemeClr val="dk2"/>
                </a:solidFill>
                <a:latin typeface="Questrial"/>
                <a:ea typeface="Questrial"/>
                <a:cs typeface="Questrial"/>
                <a:sym typeface="Questrial"/>
              </a:rPr>
              <a:t>Fuelwood and other biomass sources constitute 80% of all renewable energy used worldwide </a:t>
            </a:r>
          </a:p>
        </p:txBody>
      </p:sp>
      <p:pic>
        <p:nvPicPr>
          <p:cNvPr id="88" name="Shape 88"/>
          <p:cNvPicPr preferRelativeResize="0"/>
          <p:nvPr/>
        </p:nvPicPr>
        <p:blipFill rotWithShape="1">
          <a:blip r:embed="rId3">
            <a:alphaModFix/>
          </a:blip>
          <a:srcRect/>
          <a:stretch/>
        </p:blipFill>
        <p:spPr>
          <a:xfrm>
            <a:off x="3714750" y="2491400"/>
            <a:ext cx="4888200" cy="2640300"/>
          </a:xfrm>
          <a:prstGeom prst="rect">
            <a:avLst/>
          </a:prstGeom>
          <a:noFill/>
          <a:ln>
            <a:noFill/>
          </a:ln>
        </p:spPr>
      </p:pic>
      <p:pic>
        <p:nvPicPr>
          <p:cNvPr id="5" name="Picture 2" descr="Image result for lor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991" y="125469"/>
            <a:ext cx="1154009" cy="952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nergy.ca.gov/biomass/images/biomass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4" y="745829"/>
            <a:ext cx="7089775" cy="392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47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1085</Words>
  <Application>Microsoft Office PowerPoint</Application>
  <PresentationFormat>On-screen Show (16:9)</PresentationFormat>
  <Paragraphs>138</Paragraphs>
  <Slides>31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Trebuchet MS</vt:lpstr>
      <vt:lpstr>Arial</vt:lpstr>
      <vt:lpstr>Noto Symbol</vt:lpstr>
      <vt:lpstr>Questrial</vt:lpstr>
      <vt:lpstr>wave</vt:lpstr>
      <vt:lpstr>Energy Unit</vt:lpstr>
      <vt:lpstr>1) Where is the sunniest place in the world?  2) What process allows plants to capture sunlight?  3) What do photovoltaic cells do?  4) What is the major downside of solar power?  5) How can that downside be overcome?</vt:lpstr>
      <vt:lpstr>Renewables in USA</vt:lpstr>
      <vt:lpstr>Expanded quickly because of:</vt:lpstr>
      <vt:lpstr>New energy sources create jobs</vt:lpstr>
      <vt:lpstr>Biomass energy</vt:lpstr>
      <vt:lpstr>PowerPoint Presentation</vt:lpstr>
      <vt:lpstr>Biomass sources are widely used</vt:lpstr>
      <vt:lpstr>PowerPoint Presentation</vt:lpstr>
      <vt:lpstr>Biomass can be overharvested</vt:lpstr>
      <vt:lpstr>New biomass strategies</vt:lpstr>
      <vt:lpstr>Biofuels can power automobiles</vt:lpstr>
      <vt:lpstr>Cars can run on ethanol</vt:lpstr>
      <vt:lpstr>Biodiesel is produced from vegetable oil</vt:lpstr>
      <vt:lpstr>Biomass energy brings benefits</vt:lpstr>
      <vt:lpstr>Drawbacks of biomass energy</vt:lpstr>
      <vt:lpstr>Hydroelectric power</vt:lpstr>
      <vt:lpstr>PowerPoint Presentation</vt:lpstr>
      <vt:lpstr>PowerPoint Presentation</vt:lpstr>
      <vt:lpstr>Hydroelectric power is widely used</vt:lpstr>
      <vt:lpstr>Advantages of Hydroelectric Power</vt:lpstr>
      <vt:lpstr>Hydropower has negative impacts</vt:lpstr>
      <vt:lpstr>PowerPoint Presentation</vt:lpstr>
      <vt:lpstr>Passive solar </vt:lpstr>
      <vt:lpstr>Active solar energy collection </vt:lpstr>
      <vt:lpstr>Photovoltaic cells generate electricity </vt:lpstr>
      <vt:lpstr>A typical photovoltaic cell</vt:lpstr>
      <vt:lpstr>Concentrating solar rays magnifies energy</vt:lpstr>
      <vt:lpstr>Solar power benefits </vt:lpstr>
      <vt:lpstr>Location Problems</vt:lpstr>
      <vt:lpstr>Cost is a drawback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Where is the sunniest place in the world?  2) What process allows plants to capture sunlight?  3) What do photovoltaic cells do?  4) What is the major downside of solar power?  5) How can that downside be overcome?</dc:title>
  <dc:creator>COLLIER, RANDI</dc:creator>
  <cp:lastModifiedBy>COLLIER, RANDI</cp:lastModifiedBy>
  <cp:revision>9</cp:revision>
  <dcterms:modified xsi:type="dcterms:W3CDTF">2017-01-30T19:21:32Z</dcterms:modified>
</cp:coreProperties>
</file>