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271" r:id="rId3"/>
    <p:sldId id="269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5143500" type="screen16x9"/>
  <p:notesSz cx="9382125" cy="70961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5588" cy="356038"/>
          </a:xfrm>
          <a:prstGeom prst="rect">
            <a:avLst/>
          </a:prstGeom>
        </p:spPr>
        <p:txBody>
          <a:bodyPr vert="horz" lIns="94155" tIns="47078" rIns="94155" bIns="470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4366" y="2"/>
            <a:ext cx="4065588" cy="356038"/>
          </a:xfrm>
          <a:prstGeom prst="rect">
            <a:avLst/>
          </a:prstGeom>
        </p:spPr>
        <p:txBody>
          <a:bodyPr vert="horz" lIns="94155" tIns="47078" rIns="94155" bIns="47078" rtlCol="0"/>
          <a:lstStyle>
            <a:lvl1pPr algn="r">
              <a:defRPr sz="1200"/>
            </a:lvl1pPr>
          </a:lstStyle>
          <a:p>
            <a:fld id="{9F3D8C6D-A151-48B9-B1FB-BA1ED504C43D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0088"/>
            <a:ext cx="4065588" cy="356037"/>
          </a:xfrm>
          <a:prstGeom prst="rect">
            <a:avLst/>
          </a:prstGeom>
        </p:spPr>
        <p:txBody>
          <a:bodyPr vert="horz" lIns="94155" tIns="47078" rIns="94155" bIns="470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4366" y="6740088"/>
            <a:ext cx="4065588" cy="356037"/>
          </a:xfrm>
          <a:prstGeom prst="rect">
            <a:avLst/>
          </a:prstGeom>
        </p:spPr>
        <p:txBody>
          <a:bodyPr vert="horz" lIns="94155" tIns="47078" rIns="94155" bIns="47078" rtlCol="0" anchor="b"/>
          <a:lstStyle>
            <a:lvl1pPr algn="r">
              <a:defRPr sz="1200"/>
            </a:lvl1pPr>
          </a:lstStyle>
          <a:p>
            <a:fld id="{95E7250E-DB61-438A-8E2E-08F7BD6E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1813"/>
            <a:ext cx="4727575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  <a:noFill/>
          <a:ln>
            <a:noFill/>
          </a:ln>
        </p:spPr>
        <p:txBody>
          <a:bodyPr lIns="94140" tIns="94140" rIns="94140" bIns="94140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1813"/>
            <a:ext cx="4727575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</p:spPr>
        <p:txBody>
          <a:bodyPr lIns="94140" tIns="94140" rIns="94140" bIns="9414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5334933" y="6719815"/>
            <a:ext cx="4047189" cy="376310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b" anchorCtr="0">
            <a:noAutofit/>
          </a:bodyPr>
          <a:lstStyle/>
          <a:p>
            <a:pPr algn="r">
              <a:buSzPct val="25000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8163"/>
            <a:ext cx="4727575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38980" y="3369988"/>
            <a:ext cx="7506081" cy="3130313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ctr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5334932" y="6719816"/>
            <a:ext cx="4047119" cy="376224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b" anchorCtr="0">
            <a:noAutofit/>
          </a:bodyPr>
          <a:lstStyle/>
          <a:p>
            <a:pPr algn="r">
              <a:buSzPct val="25000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8163"/>
            <a:ext cx="4727575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38979" y="3369988"/>
            <a:ext cx="7506110" cy="3130396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ctr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5334932" y="6719816"/>
            <a:ext cx="4047119" cy="376224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b" anchorCtr="0">
            <a:noAutofit/>
          </a:bodyPr>
          <a:lstStyle/>
          <a:p>
            <a:pPr algn="r">
              <a:buSzPct val="25000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8163"/>
            <a:ext cx="4727575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38979" y="3369988"/>
            <a:ext cx="7506110" cy="3130396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ctr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287744" y="3386788"/>
            <a:ext cx="6804722" cy="3170632"/>
          </a:xfrm>
          <a:prstGeom prst="rect">
            <a:avLst/>
          </a:prstGeom>
          <a:noFill/>
          <a:ln>
            <a:noFill/>
          </a:ln>
        </p:spPr>
        <p:txBody>
          <a:bodyPr lIns="83895" tIns="83895" rIns="83895" bIns="83895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36575"/>
            <a:ext cx="4684712" cy="263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287744" y="3386788"/>
            <a:ext cx="6804722" cy="3170632"/>
          </a:xfrm>
          <a:prstGeom prst="rect">
            <a:avLst/>
          </a:prstGeom>
          <a:noFill/>
          <a:ln>
            <a:noFill/>
          </a:ln>
        </p:spPr>
        <p:txBody>
          <a:bodyPr lIns="83895" tIns="83895" rIns="83895" bIns="83895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36575"/>
            <a:ext cx="4684712" cy="263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287744" y="3386788"/>
            <a:ext cx="6804722" cy="3170632"/>
          </a:xfrm>
          <a:prstGeom prst="rect">
            <a:avLst/>
          </a:prstGeom>
          <a:noFill/>
          <a:ln>
            <a:noFill/>
          </a:ln>
        </p:spPr>
        <p:txBody>
          <a:bodyPr lIns="83895" tIns="83895" rIns="83895" bIns="83895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36575"/>
            <a:ext cx="4684712" cy="263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287744" y="3386786"/>
            <a:ext cx="6806639" cy="3171752"/>
          </a:xfrm>
          <a:prstGeom prst="rect">
            <a:avLst/>
          </a:prstGeom>
          <a:noFill/>
          <a:ln>
            <a:noFill/>
          </a:ln>
        </p:spPr>
        <p:txBody>
          <a:bodyPr lIns="83895" tIns="83895" rIns="83895" bIns="83895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36575"/>
            <a:ext cx="4683125" cy="263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5334933" y="6719815"/>
            <a:ext cx="4047189" cy="376310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b" anchorCtr="0">
            <a:noAutofit/>
          </a:bodyPr>
          <a:lstStyle/>
          <a:p>
            <a:pPr algn="r">
              <a:buSzPct val="25000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8163"/>
            <a:ext cx="4727575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38980" y="3369987"/>
            <a:ext cx="7506081" cy="3193032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ctr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5334933" y="6719815"/>
            <a:ext cx="4047189" cy="376310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b" anchorCtr="0">
            <a:noAutofit/>
          </a:bodyPr>
          <a:lstStyle/>
          <a:p>
            <a:pPr algn="r">
              <a:buSzPct val="25000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8163"/>
            <a:ext cx="4727575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38980" y="3369988"/>
            <a:ext cx="7506081" cy="3130313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ctr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5334933" y="6719815"/>
            <a:ext cx="4047189" cy="376310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b" anchorCtr="0">
            <a:noAutofit/>
          </a:bodyPr>
          <a:lstStyle/>
          <a:p>
            <a:pPr algn="r">
              <a:buSzPct val="25000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8163"/>
            <a:ext cx="4727575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38980" y="3369988"/>
            <a:ext cx="7506081" cy="3130313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ctr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5334933" y="6719815"/>
            <a:ext cx="4047189" cy="376310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b" anchorCtr="0">
            <a:noAutofit/>
          </a:bodyPr>
          <a:lstStyle/>
          <a:p>
            <a:pPr algn="r">
              <a:buSzPct val="25000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8163"/>
            <a:ext cx="4727575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38980" y="3369988"/>
            <a:ext cx="7506081" cy="3130313"/>
          </a:xfrm>
          <a:prstGeom prst="rect">
            <a:avLst/>
          </a:prstGeom>
          <a:noFill/>
          <a:ln>
            <a:noFill/>
          </a:ln>
        </p:spPr>
        <p:txBody>
          <a:bodyPr lIns="83895" tIns="41935" rIns="83895" bIns="41935" anchor="ctr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rot="-5400000">
            <a:off x="6431898" y="2431399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rot="-5400000">
            <a:off x="6431898" y="2431399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 rot="-5400000">
            <a:off x="6431898" y="2431399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 b="1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78" name="Shape 78"/>
          <p:cNvSpPr/>
          <p:nvPr/>
        </p:nvSpPr>
        <p:spPr>
          <a:xfrm rot="10800000">
            <a:off x="7938258" y="0"/>
            <a:ext cx="1205741" cy="3389922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5400000">
            <a:off x="1807794" y="-1807795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 rot="-5400000">
            <a:off x="6431898" y="2431399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6" name="Shape 36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6479" y="205221"/>
            <a:ext cx="8218079" cy="853289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381000" lvl="5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762000" lvl="6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1143000" lvl="7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1524000" lvl="8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6479" y="1203246"/>
            <a:ext cx="8218079" cy="3393716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t" anchorCtr="0"/>
          <a:lstStyle>
            <a:lvl1pPr marL="355600" lvl="0" indent="-190500" algn="l" rtl="0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1pPr>
            <a:lvl2pPr marL="711200" lvl="1" indent="-139700" algn="l" rtl="0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2pPr>
            <a:lvl3pPr marL="1066800" lvl="2" indent="-127000" algn="l" rtl="0">
              <a:lnSpc>
                <a:spcPct val="7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3pPr>
            <a:lvl4pPr marL="1422400" lvl="3" indent="-88900" algn="l" rtl="0">
              <a:lnSpc>
                <a:spcPct val="7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4pPr>
            <a:lvl5pPr marL="1790700" lvl="4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5pPr>
            <a:lvl6pPr marL="2171700" lvl="5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6pPr>
            <a:lvl7pPr marL="2552700" lvl="6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7pPr>
            <a:lvl8pPr marL="2921000" lvl="7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8pPr>
            <a:lvl9pPr marL="3302000" lvl="8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6480" y="205221"/>
            <a:ext cx="8228159" cy="857610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1282700" lvl="5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1663700" lvl="6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2032000" lvl="7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2413000" lvl="8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724400" y="0"/>
            <a:ext cx="3012140" cy="5140547"/>
          </a:xfrm>
          <a:custGeom>
            <a:avLst/>
            <a:gdLst/>
            <a:ahLst/>
            <a:cxnLst/>
            <a:rect l="0" t="0" r="0" b="0"/>
            <a:pathLst>
              <a:path w="3012141" h="6854064" extrusionOk="0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3" name="Shape 53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54" name="Shape 54"/>
            <p:cNvSpPr/>
            <p:nvPr/>
          </p:nvSpPr>
          <p:spPr>
            <a:xfrm>
              <a:off x="1447" y="0"/>
              <a:ext cx="1885" cy="4319"/>
            </a:xfrm>
            <a:custGeom>
              <a:avLst/>
              <a:gdLst/>
              <a:ahLst/>
              <a:cxnLst/>
              <a:rect l="0" t="0" r="0" b="0"/>
              <a:pathLst>
                <a:path w="1886" h="4320" extrusionOk="0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559" y="0"/>
              <a:ext cx="1978" cy="4319"/>
            </a:xfrm>
            <a:custGeom>
              <a:avLst/>
              <a:gdLst/>
              <a:ahLst/>
              <a:cxnLst/>
              <a:rect l="0" t="0" r="0" b="0"/>
              <a:pathLst>
                <a:path w="1979" h="4320" extrusionOk="0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090" y="0"/>
              <a:ext cx="1805" cy="4319"/>
            </a:xfrm>
            <a:custGeom>
              <a:avLst/>
              <a:gdLst/>
              <a:ahLst/>
              <a:cxnLst/>
              <a:rect l="0" t="0" r="0" b="0"/>
              <a:pathLst>
                <a:path w="1806" h="4320" extrusionOk="0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463" y="0"/>
              <a:ext cx="1847" cy="4319"/>
            </a:xfrm>
            <a:custGeom>
              <a:avLst/>
              <a:gdLst/>
              <a:ahLst/>
              <a:cxnLst/>
              <a:rect l="0" t="0" r="0" b="0"/>
              <a:pathLst>
                <a:path w="1848" h="4320" extrusionOk="0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SzPct val="100000"/>
              <a:buNone/>
              <a:defRPr sz="3000"/>
            </a:lvl2pPr>
            <a:lvl3pPr lvl="2" rtl="0">
              <a:spcBef>
                <a:spcPts val="0"/>
              </a:spcBef>
              <a:buSzPct val="100000"/>
              <a:buNone/>
              <a:defRPr sz="3000"/>
            </a:lvl3pPr>
            <a:lvl4pPr lvl="3" rtl="0">
              <a:spcBef>
                <a:spcPts val="0"/>
              </a:spcBef>
              <a:buSzPct val="100000"/>
              <a:buNone/>
              <a:defRPr sz="3000"/>
            </a:lvl4pPr>
            <a:lvl5pPr lvl="4" rtl="0">
              <a:spcBef>
                <a:spcPts val="0"/>
              </a:spcBef>
              <a:buSzPct val="100000"/>
              <a:buNone/>
              <a:defRPr sz="3000"/>
            </a:lvl5pPr>
            <a:lvl6pPr lvl="5" rtl="0">
              <a:spcBef>
                <a:spcPts val="0"/>
              </a:spcBef>
              <a:buSzPct val="100000"/>
              <a:buNone/>
              <a:defRPr sz="3000"/>
            </a:lvl6pPr>
            <a:lvl7pPr lvl="6" rtl="0">
              <a:spcBef>
                <a:spcPts val="0"/>
              </a:spcBef>
              <a:buSzPct val="100000"/>
              <a:buNone/>
              <a:defRPr sz="3000"/>
            </a:lvl7pPr>
            <a:lvl8pPr lvl="7" rtl="0">
              <a:spcBef>
                <a:spcPts val="0"/>
              </a:spcBef>
              <a:buSzPct val="100000"/>
              <a:buNone/>
              <a:defRPr sz="3000"/>
            </a:lvl8pPr>
            <a:lvl9pPr lvl="8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ave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estern">
    <p:bg>
      <p:bgPr>
        <a:solidFill>
          <a:schemeClr val="bg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1753577"/>
            <a:ext cx="1205741" cy="3389922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buChar char="●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○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066"/>
            <a:ext cx="9256889" cy="48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7" y="1186069"/>
            <a:ext cx="3577221" cy="2736574"/>
          </a:xfrm>
          <a:prstGeom prst="rect">
            <a:avLst/>
          </a:prstGeom>
        </p:spPr>
      </p:pic>
      <p:sp>
        <p:nvSpPr>
          <p:cNvPr id="186" name="Shape 186"/>
          <p:cNvSpPr txBox="1">
            <a:spLocks noGrp="1"/>
          </p:cNvSpPr>
          <p:nvPr>
            <p:ph type="subTitle" idx="4294967295"/>
          </p:nvPr>
        </p:nvSpPr>
        <p:spPr>
          <a:xfrm>
            <a:off x="0" y="901148"/>
            <a:ext cx="5957573" cy="44824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57200" marR="0" lvl="0" indent="-4000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7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dating</a:t>
            </a:r>
            <a:r>
              <a:rPr lang="en" sz="2700" b="0" i="0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provides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accurate ages of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rocks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measuring the breakdown of radioactive atoms.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>
              <a:lnSpc>
                <a:spcPct val="93000"/>
              </a:lnSpc>
              <a:buClr>
                <a:srgbClr val="000000"/>
              </a:buClr>
              <a:buFont typeface="Arial"/>
            </a:pP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type of radioactive atom breaks down at known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rates called a </a:t>
            </a:r>
            <a:r>
              <a:rPr lang="en" sz="2700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half-life.</a:t>
            </a:r>
            <a:endParaRPr lang="en" sz="27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half-life of an atom is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amount of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it takes for half of the material to break down.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marL="355600" marR="0" lvl="0" indent="-266700" algn="l" rtl="0"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44444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hape 192"/>
          <p:cNvGrpSpPr/>
          <p:nvPr/>
        </p:nvGrpSpPr>
        <p:grpSpPr>
          <a:xfrm>
            <a:off x="1331999" y="321873"/>
            <a:ext cx="7811999" cy="4821626"/>
            <a:chOff x="1143000" y="228600"/>
            <a:chExt cx="8612186" cy="7086600"/>
          </a:xfrm>
        </p:grpSpPr>
        <p:pic>
          <p:nvPicPr>
            <p:cNvPr id="193" name="Shape 1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0" y="228600"/>
              <a:ext cx="8612186" cy="708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Shape 194"/>
            <p:cNvSpPr txBox="1"/>
            <p:nvPr/>
          </p:nvSpPr>
          <p:spPr>
            <a:xfrm>
              <a:off x="3657600" y="3540125"/>
              <a:ext cx="685799" cy="347662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1/2</a:t>
              </a: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5029200" y="4911725"/>
              <a:ext cx="685799" cy="347662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1/4</a:t>
              </a: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6172200" y="5597525"/>
              <a:ext cx="685799" cy="347662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1/8</a:t>
              </a: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7315200" y="6054725"/>
              <a:ext cx="685799" cy="347662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1/16</a:t>
              </a:r>
            </a:p>
          </p:txBody>
        </p:sp>
      </p:grpSp>
      <p:sp>
        <p:nvSpPr>
          <p:cNvPr id="198" name="Shape 198"/>
          <p:cNvSpPr txBox="1"/>
          <p:nvPr/>
        </p:nvSpPr>
        <p:spPr>
          <a:xfrm>
            <a:off x="173975" y="2208825"/>
            <a:ext cx="2098799" cy="1106099"/>
          </a:xfrm>
          <a:prstGeom prst="rect">
            <a:avLst/>
          </a:prstGeom>
          <a:noFill/>
          <a:ln>
            <a:noFill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</a:rPr>
              <a:t>Kilograms</a:t>
            </a:r>
            <a:r>
              <a:rPr lang="e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Material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subTitle" idx="4294967295"/>
          </p:nvPr>
        </p:nvSpPr>
        <p:spPr>
          <a:xfrm>
            <a:off x="480960" y="311072"/>
            <a:ext cx="8229599" cy="19236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Uranium 235 ------------------&gt; Lead 207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half life for U-235 is about 7</a:t>
            </a: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Million years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14720" y="2234753"/>
            <a:ext cx="8087099" cy="23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we start with 100g how much will be left after 3 half lives have passed?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80960" y="3280070"/>
            <a:ext cx="7257599" cy="878364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25g and started with 400g. How old is this sample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" sz="24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 Handout:  Homework!</a:t>
            </a:r>
            <a:endParaRPr lang="en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subTitle" idx="4294967295"/>
          </p:nvPr>
        </p:nvSpPr>
        <p:spPr>
          <a:xfrm>
            <a:off x="217439" y="238703"/>
            <a:ext cx="3675688" cy="47212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Geologic Time Scale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Earth’s History is broken up into parts based on changes in geology and the life of the planet.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Largest to Smallest…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Eon &gt; </a:t>
            </a:r>
            <a:r>
              <a:rPr lang="en" sz="27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 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Period &gt; Epoch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dirty="0"/>
          </a:p>
        </p:txBody>
      </p:sp>
      <p:pic>
        <p:nvPicPr>
          <p:cNvPr id="213" name="Shape 213" descr="File:Geologic time scale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217" y="0"/>
            <a:ext cx="511778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subTitle" idx="4294967295"/>
          </p:nvPr>
        </p:nvSpPr>
        <p:spPr>
          <a:xfrm>
            <a:off x="217450" y="238697"/>
            <a:ext cx="8229600" cy="1401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Five Mass Extinctions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Five times in Earth’s history there has been periods where a large percentage of species on the earth went extinct.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dirty="0"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675" y="1552600"/>
            <a:ext cx="5735449" cy="35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>
            <a:spLocks noGrp="1"/>
          </p:cNvSpPr>
          <p:nvPr>
            <p:ph type="subTitle" idx="4294967295"/>
          </p:nvPr>
        </p:nvSpPr>
        <p:spPr>
          <a:xfrm>
            <a:off x="217450" y="3052700"/>
            <a:ext cx="2673299" cy="1401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widely agreed that humans are currently causing the sixth mass extinction event in Earth’s History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31" y="0"/>
            <a:ext cx="8218079" cy="853289"/>
          </a:xfrm>
        </p:spPr>
        <p:txBody>
          <a:bodyPr/>
          <a:lstStyle/>
          <a:p>
            <a:r>
              <a:rPr lang="en-US" sz="3200" dirty="0" smtClean="0"/>
              <a:t>Video Notes:  Causes of 5 mass extinctions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83622"/>
              </p:ext>
            </p:extLst>
          </p:nvPr>
        </p:nvGraphicFramePr>
        <p:xfrm>
          <a:off x="298174" y="771664"/>
          <a:ext cx="8389636" cy="41696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05554">
                  <a:extLst>
                    <a:ext uri="{9D8B030D-6E8A-4147-A177-3AD203B41FA5}">
                      <a16:colId xmlns:a16="http://schemas.microsoft.com/office/drawing/2014/main" val="3746874968"/>
                    </a:ext>
                  </a:extLst>
                </a:gridCol>
                <a:gridCol w="3542041">
                  <a:extLst>
                    <a:ext uri="{9D8B030D-6E8A-4147-A177-3AD203B41FA5}">
                      <a16:colId xmlns:a16="http://schemas.microsoft.com/office/drawing/2014/main" val="3945123482"/>
                    </a:ext>
                  </a:extLst>
                </a:gridCol>
                <a:gridCol w="3542041">
                  <a:extLst>
                    <a:ext uri="{9D8B030D-6E8A-4147-A177-3AD203B41FA5}">
                      <a16:colId xmlns:a16="http://schemas.microsoft.com/office/drawing/2014/main" val="4095234116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Suggested Causes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 died?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9101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42235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07164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278852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47219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86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23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244242"/>
            <a:ext cx="8686800" cy="36303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>
                <a:latin typeface="Museo For Dell" panose="02000000000000000000" pitchFamily="2" charset="0"/>
              </a:rPr>
              <a:t>Earth Systems and Resources (10%–15%)</a:t>
            </a:r>
            <a:r>
              <a:rPr lang="en-US" sz="2400" dirty="0">
                <a:latin typeface="Museo For Dell" panose="02000000000000000000" pitchFamily="2" charset="0"/>
              </a:rPr>
              <a:t> </a:t>
            </a:r>
          </a:p>
          <a:p>
            <a:pPr lvl="1" algn="ctr"/>
            <a:r>
              <a:rPr lang="en-US" sz="2400" dirty="0">
                <a:latin typeface="Museo For Dell" panose="02000000000000000000" pitchFamily="2" charset="0"/>
              </a:rPr>
              <a:t>Earth Science Concepts (Geologic time scale; plate tectonics, earthquakes, volcanism; seasons; solar intensity and latitude)</a:t>
            </a:r>
          </a:p>
          <a:p>
            <a:pPr lvl="1" algn="ctr"/>
            <a:r>
              <a:rPr lang="en-US" sz="2400" dirty="0" smtClean="0">
                <a:latin typeface="Museo For Dell" panose="02000000000000000000" pitchFamily="2" charset="0"/>
              </a:rPr>
              <a:t>Soil </a:t>
            </a:r>
            <a:r>
              <a:rPr lang="en-US" sz="2400" dirty="0">
                <a:latin typeface="Museo For Dell" panose="02000000000000000000" pitchFamily="2" charset="0"/>
              </a:rPr>
              <a:t>and Soil Dynamics (Rock cycle; formation; composition; physical and chemical properties; main soil types; erosion and other soil problems; soil conservation)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891" y="0"/>
            <a:ext cx="8229600" cy="994200"/>
          </a:xfrm>
        </p:spPr>
        <p:txBody>
          <a:bodyPr/>
          <a:lstStyle/>
          <a:p>
            <a:r>
              <a:rPr lang="en-US" dirty="0" smtClean="0">
                <a:latin typeface="Museo For Dell" panose="02000000000000000000" pitchFamily="2" charset="0"/>
              </a:rPr>
              <a:t>Soil &amp; Geology</a:t>
            </a:r>
            <a:endParaRPr lang="en-US" dirty="0">
              <a:latin typeface="Museo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142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620" y="775557"/>
            <a:ext cx="6662925" cy="43679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95075" y="123806"/>
            <a:ext cx="8818799" cy="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Identify Each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81600" y="238704"/>
            <a:ext cx="5194856" cy="46185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40005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b="1" i="0" u="sng" strike="noStrike" cap="none" dirty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Relative Dating</a:t>
            </a:r>
          </a:p>
          <a:p>
            <a:pPr marL="914400" marR="0" lvl="1" indent="-40005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800" b="1" dirty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Tells</a:t>
            </a:r>
            <a:r>
              <a:rPr lang="en" sz="2800" b="1" i="0" u="none" strike="noStrike" cap="none" dirty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 us the order of events, </a:t>
            </a:r>
            <a:r>
              <a:rPr lang="en" sz="2800" b="1" i="0" u="none" strike="noStrike" cap="none" dirty="0" smtClean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not </a:t>
            </a:r>
            <a:r>
              <a:rPr lang="en" sz="2800" b="1" i="0" u="none" strike="noStrike" cap="none" dirty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how long ago they happened</a:t>
            </a:r>
            <a:r>
              <a:rPr lang="en" sz="2800" b="1" dirty="0" smtClean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.</a:t>
            </a:r>
          </a:p>
          <a:p>
            <a:pPr marL="514350" marR="0" lvl="1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" sz="2800" b="1" dirty="0">
              <a:solidFill>
                <a:srgbClr val="000000"/>
              </a:solidFill>
              <a:latin typeface="Museo For Dell" panose="02000000000000000000" pitchFamily="2" charset="0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800" b="1" i="0" u="none" strike="noStrike" cap="none" dirty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Natural </a:t>
            </a:r>
            <a:r>
              <a:rPr lang="en" sz="2800" b="1" dirty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processes</a:t>
            </a:r>
            <a:r>
              <a:rPr lang="en" sz="2800" b="1" i="0" u="none" strike="noStrike" cap="none" dirty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 that take place today also took place the same way in the</a:t>
            </a:r>
            <a:r>
              <a:rPr lang="en" sz="2800" b="1" dirty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" sz="2800" b="1" i="0" u="none" strike="noStrike" cap="none" dirty="0">
                <a:solidFill>
                  <a:srgbClr val="0000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Earth’s past.</a:t>
            </a:r>
          </a:p>
          <a:p>
            <a:pPr marL="355600" marR="0" lvl="0" indent="-266700" algn="l" rtl="0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4444"/>
              <a:buFont typeface="Arial"/>
              <a:buNone/>
            </a:pPr>
            <a:endParaRPr sz="3600" b="1" i="0" u="sng" strike="noStrike" cap="none" dirty="0">
              <a:solidFill>
                <a:srgbClr val="000000"/>
              </a:solidFill>
              <a:latin typeface="Museo For Dell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07" y="1543098"/>
            <a:ext cx="2952750" cy="200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752475" y="228981"/>
            <a:ext cx="9449400" cy="78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40005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Law of Superposition</a:t>
            </a:r>
          </a:p>
          <a:p>
            <a:pPr marL="355600" marR="0" lvl="0" indent="-26670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				</a:t>
            </a:r>
          </a:p>
        </p:txBody>
      </p:sp>
      <p:pic>
        <p:nvPicPr>
          <p:cNvPr id="100" name="Shape 100" descr="StrataInt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39" y="640704"/>
            <a:ext cx="4472640" cy="427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124950" y="4541874"/>
            <a:ext cx="2903100" cy="601499"/>
          </a:xfrm>
          <a:prstGeom prst="rect">
            <a:avLst/>
          </a:prstGeom>
          <a:solidFill>
            <a:srgbClr val="928B6E"/>
          </a:solid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124959" y="2727286"/>
            <a:ext cx="2903039" cy="362918"/>
          </a:xfrm>
          <a:prstGeom prst="rect">
            <a:avLst/>
          </a:prstGeom>
          <a:solidFill>
            <a:srgbClr val="00B8FF"/>
          </a:solid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 descr="Granite"/>
          <p:cNvSpPr txBox="1"/>
          <p:nvPr/>
        </p:nvSpPr>
        <p:spPr>
          <a:xfrm>
            <a:off x="5124959" y="4178958"/>
            <a:ext cx="2903039" cy="36291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 descr="Fish fossil"/>
          <p:cNvSpPr txBox="1"/>
          <p:nvPr/>
        </p:nvSpPr>
        <p:spPr>
          <a:xfrm>
            <a:off x="5124959" y="3453122"/>
            <a:ext cx="2903039" cy="3629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 descr="Paper bag"/>
          <p:cNvSpPr txBox="1"/>
          <p:nvPr/>
        </p:nvSpPr>
        <p:spPr>
          <a:xfrm>
            <a:off x="5124959" y="3090204"/>
            <a:ext cx="2903039" cy="36291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 descr="Stationery"/>
          <p:cNvSpPr txBox="1"/>
          <p:nvPr/>
        </p:nvSpPr>
        <p:spPr>
          <a:xfrm>
            <a:off x="5124959" y="3816038"/>
            <a:ext cx="2903039" cy="36291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8097119" y="2623595"/>
            <a:ext cx="552960" cy="2580390"/>
          </a:xfrm>
          <a:prstGeom prst="rect">
            <a:avLst/>
          </a:prstGeom>
          <a:noFill/>
          <a:ln>
            <a:noFill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/>
          </a:p>
        </p:txBody>
      </p:sp>
      <p:sp>
        <p:nvSpPr>
          <p:cNvPr id="108" name="Shape 108"/>
          <p:cNvSpPr txBox="1"/>
          <p:nvPr/>
        </p:nvSpPr>
        <p:spPr>
          <a:xfrm>
            <a:off x="5124950" y="525423"/>
            <a:ext cx="3632100" cy="26713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 dirty="0">
                <a:solidFill>
                  <a:schemeClr val="dk1"/>
                </a:solidFill>
              </a:rPr>
              <a:t>- oldest layers are at </a:t>
            </a:r>
            <a:r>
              <a:rPr lang="en" sz="2700" dirty="0" smtClean="0">
                <a:solidFill>
                  <a:schemeClr val="dk1"/>
                </a:solidFill>
              </a:rPr>
              <a:t>the bottom </a:t>
            </a:r>
            <a:r>
              <a:rPr lang="en" sz="2700" dirty="0">
                <a:solidFill>
                  <a:schemeClr val="dk1"/>
                </a:solidFill>
              </a:rPr>
              <a:t>and the younger layers on top	  					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920" y="228984"/>
            <a:ext cx="10743839" cy="33937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5600" marR="0" lvl="0" indent="-2667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Principal of Cross Cutting Relationships</a:t>
            </a:r>
          </a:p>
          <a:p>
            <a:pPr lvl="0" indent="-26670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Layers that cut across other layers of </a:t>
            </a:r>
            <a:r>
              <a:rPr lang="en" sz="2700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sedimentary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"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6670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rocks are younger th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the layers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cut across</a:t>
            </a:r>
          </a:p>
        </p:txBody>
      </p:sp>
      <p:pic>
        <p:nvPicPr>
          <p:cNvPr id="114" name="Shape 114" descr="relativeage3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19" y="2024132"/>
            <a:ext cx="8153280" cy="3119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0" y="4438185"/>
            <a:ext cx="9143999" cy="705313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0" y="3012435"/>
            <a:ext cx="9143999" cy="705313"/>
          </a:xfrm>
          <a:prstGeom prst="rect">
            <a:avLst/>
          </a:prstGeom>
          <a:solidFill>
            <a:srgbClr val="B0A550"/>
          </a:solid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0" y="2301721"/>
            <a:ext cx="9143999" cy="705313"/>
          </a:xfrm>
          <a:prstGeom prst="rect">
            <a:avLst/>
          </a:prstGeom>
          <a:solidFill>
            <a:srgbClr val="AD5353"/>
          </a:solid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0" y="3723150"/>
            <a:ext cx="9143999" cy="705313"/>
          </a:xfrm>
          <a:prstGeom prst="rect">
            <a:avLst/>
          </a:prstGeom>
          <a:solidFill>
            <a:srgbClr val="9C7464"/>
          </a:solid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79999" y="2455097"/>
            <a:ext cx="577439" cy="371558"/>
          </a:xfrm>
          <a:prstGeom prst="rect">
            <a:avLst/>
          </a:prstGeom>
          <a:noFill/>
          <a:ln>
            <a:noFill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79999" y="3151770"/>
            <a:ext cx="577439" cy="371558"/>
          </a:xfrm>
          <a:prstGeom prst="rect">
            <a:avLst/>
          </a:prstGeom>
          <a:noFill/>
          <a:ln>
            <a:noFill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21760" y="3878687"/>
            <a:ext cx="577439" cy="371558"/>
          </a:xfrm>
          <a:prstGeom prst="rect">
            <a:avLst/>
          </a:prstGeom>
          <a:noFill/>
          <a:ln>
            <a:noFill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94399" y="4542957"/>
            <a:ext cx="577439" cy="371558"/>
          </a:xfrm>
          <a:prstGeom prst="rect">
            <a:avLst/>
          </a:prstGeom>
          <a:noFill/>
          <a:ln>
            <a:noFill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cxnSp>
        <p:nvCxnSpPr>
          <p:cNvPr id="127" name="Shape 127"/>
          <p:cNvCxnSpPr/>
          <p:nvPr/>
        </p:nvCxnSpPr>
        <p:spPr>
          <a:xfrm flipH="1">
            <a:off x="858240" y="3015676"/>
            <a:ext cx="2473920" cy="2127823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28" name="Shape 128"/>
          <p:cNvSpPr txBox="1"/>
          <p:nvPr/>
        </p:nvSpPr>
        <p:spPr>
          <a:xfrm rot="2387753">
            <a:off x="484764" y="3445775"/>
            <a:ext cx="5121670" cy="578514"/>
          </a:xfrm>
          <a:prstGeom prst="rect">
            <a:avLst/>
          </a:prstGeom>
          <a:solidFill>
            <a:srgbClr val="CE4832"/>
          </a:solid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Igneous Dike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1152000" y="3438000"/>
            <a:ext cx="871199" cy="54761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"/>
            <a:headEnd type="none" w="med" len="med"/>
            <a:tailEnd type="triangle" w="med" len="med"/>
          </a:ln>
        </p:spPr>
      </p:cxnSp>
      <p:sp>
        <p:nvSpPr>
          <p:cNvPr id="130" name="Shape 130"/>
          <p:cNvSpPr txBox="1"/>
          <p:nvPr/>
        </p:nvSpPr>
        <p:spPr>
          <a:xfrm>
            <a:off x="829440" y="3162572"/>
            <a:ext cx="912959" cy="255986"/>
          </a:xfrm>
          <a:prstGeom prst="rect">
            <a:avLst/>
          </a:prstGeom>
          <a:noFill/>
          <a:ln>
            <a:noFill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0" y="1595327"/>
            <a:ext cx="9143999" cy="705313"/>
          </a:xfrm>
          <a:prstGeom prst="rect">
            <a:avLst/>
          </a:prstGeom>
          <a:solidFill>
            <a:srgbClr val="60A078"/>
          </a:solidFill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68479" y="1720620"/>
            <a:ext cx="577439" cy="371558"/>
          </a:xfrm>
          <a:prstGeom prst="rect">
            <a:avLst/>
          </a:prstGeom>
          <a:noFill/>
          <a:ln>
            <a:noFill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133" name="Shape 133"/>
          <p:cNvSpPr/>
          <p:nvPr/>
        </p:nvSpPr>
        <p:spPr>
          <a:xfrm>
            <a:off x="6523200" y="1475434"/>
            <a:ext cx="3529439" cy="2867700"/>
          </a:xfrm>
          <a:custGeom>
            <a:avLst/>
            <a:gdLst/>
            <a:ahLst/>
            <a:cxnLst/>
            <a:rect l="0" t="0" r="0" b="0"/>
            <a:pathLst>
              <a:path w="2451" h="2655" extrusionOk="0">
                <a:moveTo>
                  <a:pt x="39" y="79"/>
                </a:moveTo>
                <a:cubicBezTo>
                  <a:pt x="49" y="252"/>
                  <a:pt x="61" y="366"/>
                  <a:pt x="157" y="508"/>
                </a:cubicBezTo>
                <a:cubicBezTo>
                  <a:pt x="172" y="556"/>
                  <a:pt x="179" y="590"/>
                  <a:pt x="205" y="635"/>
                </a:cubicBezTo>
                <a:cubicBezTo>
                  <a:pt x="222" y="766"/>
                  <a:pt x="222" y="792"/>
                  <a:pt x="303" y="899"/>
                </a:cubicBezTo>
                <a:cubicBezTo>
                  <a:pt x="322" y="923"/>
                  <a:pt x="330" y="955"/>
                  <a:pt x="352" y="977"/>
                </a:cubicBezTo>
                <a:cubicBezTo>
                  <a:pt x="371" y="996"/>
                  <a:pt x="410" y="1035"/>
                  <a:pt x="410" y="1035"/>
                </a:cubicBezTo>
                <a:cubicBezTo>
                  <a:pt x="426" y="1083"/>
                  <a:pt x="461" y="1120"/>
                  <a:pt x="489" y="1162"/>
                </a:cubicBezTo>
                <a:cubicBezTo>
                  <a:pt x="496" y="1172"/>
                  <a:pt x="499" y="1185"/>
                  <a:pt x="508" y="1192"/>
                </a:cubicBezTo>
                <a:cubicBezTo>
                  <a:pt x="521" y="1202"/>
                  <a:pt x="536" y="1210"/>
                  <a:pt x="547" y="1221"/>
                </a:cubicBezTo>
                <a:cubicBezTo>
                  <a:pt x="558" y="1232"/>
                  <a:pt x="565" y="1248"/>
                  <a:pt x="576" y="1260"/>
                </a:cubicBezTo>
                <a:cubicBezTo>
                  <a:pt x="585" y="1271"/>
                  <a:pt x="596" y="1279"/>
                  <a:pt x="606" y="1289"/>
                </a:cubicBezTo>
                <a:cubicBezTo>
                  <a:pt x="649" y="1378"/>
                  <a:pt x="722" y="1453"/>
                  <a:pt x="762" y="1543"/>
                </a:cubicBezTo>
                <a:cubicBezTo>
                  <a:pt x="787" y="1598"/>
                  <a:pt x="808" y="1666"/>
                  <a:pt x="860" y="1699"/>
                </a:cubicBezTo>
                <a:cubicBezTo>
                  <a:pt x="883" y="1769"/>
                  <a:pt x="862" y="1747"/>
                  <a:pt x="908" y="1777"/>
                </a:cubicBezTo>
                <a:cubicBezTo>
                  <a:pt x="962" y="1859"/>
                  <a:pt x="1030" y="1927"/>
                  <a:pt x="1094" y="2002"/>
                </a:cubicBezTo>
                <a:cubicBezTo>
                  <a:pt x="1123" y="2036"/>
                  <a:pt x="1150" y="2077"/>
                  <a:pt x="1182" y="2109"/>
                </a:cubicBezTo>
                <a:cubicBezTo>
                  <a:pt x="1194" y="2120"/>
                  <a:pt x="1210" y="2126"/>
                  <a:pt x="1221" y="2138"/>
                </a:cubicBezTo>
                <a:cubicBezTo>
                  <a:pt x="1260" y="2177"/>
                  <a:pt x="1289" y="2226"/>
                  <a:pt x="1328" y="2265"/>
                </a:cubicBezTo>
                <a:cubicBezTo>
                  <a:pt x="1352" y="2336"/>
                  <a:pt x="1318" y="2256"/>
                  <a:pt x="1367" y="2314"/>
                </a:cubicBezTo>
                <a:cubicBezTo>
                  <a:pt x="1376" y="2325"/>
                  <a:pt x="1378" y="2341"/>
                  <a:pt x="1387" y="2353"/>
                </a:cubicBezTo>
                <a:cubicBezTo>
                  <a:pt x="1427" y="2406"/>
                  <a:pt x="1473" y="2451"/>
                  <a:pt x="1533" y="2480"/>
                </a:cubicBezTo>
                <a:cubicBezTo>
                  <a:pt x="1583" y="2530"/>
                  <a:pt x="1595" y="2551"/>
                  <a:pt x="1660" y="2568"/>
                </a:cubicBezTo>
                <a:cubicBezTo>
                  <a:pt x="1786" y="2655"/>
                  <a:pt x="1946" y="2592"/>
                  <a:pt x="2099" y="2588"/>
                </a:cubicBezTo>
                <a:cubicBezTo>
                  <a:pt x="2162" y="2546"/>
                  <a:pt x="2219" y="2530"/>
                  <a:pt x="2246" y="2451"/>
                </a:cubicBezTo>
                <a:cubicBezTo>
                  <a:pt x="2257" y="2339"/>
                  <a:pt x="2261" y="2250"/>
                  <a:pt x="2295" y="2148"/>
                </a:cubicBezTo>
                <a:cubicBezTo>
                  <a:pt x="2305" y="1934"/>
                  <a:pt x="2330" y="1723"/>
                  <a:pt x="2412" y="1523"/>
                </a:cubicBezTo>
                <a:cubicBezTo>
                  <a:pt x="2418" y="1462"/>
                  <a:pt x="2421" y="1406"/>
                  <a:pt x="2441" y="1348"/>
                </a:cubicBezTo>
                <a:cubicBezTo>
                  <a:pt x="2451" y="1095"/>
                  <a:pt x="2439" y="896"/>
                  <a:pt x="2383" y="655"/>
                </a:cubicBezTo>
                <a:cubicBezTo>
                  <a:pt x="2369" y="531"/>
                  <a:pt x="2365" y="456"/>
                  <a:pt x="2295" y="362"/>
                </a:cubicBezTo>
                <a:cubicBezTo>
                  <a:pt x="2282" y="298"/>
                  <a:pt x="2224" y="135"/>
                  <a:pt x="2168" y="98"/>
                </a:cubicBezTo>
                <a:cubicBezTo>
                  <a:pt x="2124" y="69"/>
                  <a:pt x="2033" y="61"/>
                  <a:pt x="1982" y="59"/>
                </a:cubicBezTo>
                <a:cubicBezTo>
                  <a:pt x="1696" y="50"/>
                  <a:pt x="1409" y="46"/>
                  <a:pt x="1123" y="40"/>
                </a:cubicBezTo>
                <a:cubicBezTo>
                  <a:pt x="899" y="11"/>
                  <a:pt x="1019" y="25"/>
                  <a:pt x="762" y="0"/>
                </a:cubicBezTo>
                <a:cubicBezTo>
                  <a:pt x="534" y="3"/>
                  <a:pt x="307" y="4"/>
                  <a:pt x="79" y="10"/>
                </a:cubicBezTo>
                <a:cubicBezTo>
                  <a:pt x="3" y="12"/>
                  <a:pt x="16" y="2"/>
                  <a:pt x="0" y="49"/>
                </a:cubicBezTo>
                <a:cubicBezTo>
                  <a:pt x="3" y="62"/>
                  <a:pt x="2" y="77"/>
                  <a:pt x="10" y="88"/>
                </a:cubicBezTo>
                <a:cubicBezTo>
                  <a:pt x="45" y="132"/>
                  <a:pt x="39" y="88"/>
                  <a:pt x="39" y="79"/>
                </a:cubicBezTo>
                <a:close/>
              </a:path>
            </a:pathLst>
          </a:custGeom>
          <a:solidFill>
            <a:srgbClr val="00B8FF"/>
          </a:solidFill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7233119" y="2180748"/>
            <a:ext cx="1910879" cy="255986"/>
          </a:xfrm>
          <a:prstGeom prst="rect">
            <a:avLst/>
          </a:prstGeom>
          <a:noFill/>
          <a:ln>
            <a:noFill/>
          </a:ln>
        </p:spPr>
        <p:txBody>
          <a:bodyPr lIns="76025" tIns="38000" rIns="76025" bIns="38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Glacial Lake</a:t>
            </a:r>
          </a:p>
        </p:txBody>
      </p:sp>
      <p:pic>
        <p:nvPicPr>
          <p:cNvPr id="135" name="Shape 135" descr="MCj0436214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920" y="400721"/>
            <a:ext cx="1416959" cy="124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MCj0436203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1599" y="1470033"/>
            <a:ext cx="130693" cy="13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MCj0304955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799" y="180378"/>
            <a:ext cx="698399" cy="29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MCj0413612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4559" y="1266972"/>
            <a:ext cx="326194" cy="32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MCj03049550000[1]"/>
          <p:cNvPicPr preferRelativeResize="0"/>
          <p:nvPr/>
        </p:nvPicPr>
        <p:blipFill rotWithShape="1">
          <a:blip r:embed="rId5">
            <a:alphaModFix/>
          </a:blip>
          <a:srcRect l="6390" t="20545" r="6390" b="20545"/>
          <a:stretch/>
        </p:blipFill>
        <p:spPr>
          <a:xfrm rot="1254964">
            <a:off x="16111" y="567567"/>
            <a:ext cx="666176" cy="31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MCj04283970000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439" y="1169762"/>
            <a:ext cx="313919" cy="4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ubTitle" idx="4294967295"/>
          </p:nvPr>
        </p:nvSpPr>
        <p:spPr>
          <a:xfrm>
            <a:off x="100539" y="159326"/>
            <a:ext cx="6736680" cy="48075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57200" marR="0" lvl="0" indent="-4000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7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Fossils</a:t>
            </a:r>
            <a:r>
              <a:rPr lang="en" sz="2700" b="0" i="0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preserved remains or traces of prehistoric life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"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Normally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bones, teeth and other hard parts of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organisms</a:t>
            </a:r>
          </a:p>
          <a:p>
            <a:pPr marL="457200" marR="0" lvl="0" indent="-4000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Fossils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also include indirect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evidence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organisms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Preserved footprints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Preserved burrows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Gastroliths</a:t>
            </a:r>
            <a:endParaRPr lang="en"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7291" y="2236323"/>
            <a:ext cx="2937599" cy="2499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subTitle" idx="4294967295"/>
          </p:nvPr>
        </p:nvSpPr>
        <p:spPr>
          <a:xfrm>
            <a:off x="217439" y="238704"/>
            <a:ext cx="8229599" cy="4282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rincip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Fossil Succession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Fossils succeed one another in a 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order. Any time period can be 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identified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the fossils found in the rocks.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</a:t>
            </a:r>
            <a:r>
              <a:rPr lang="en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know that dinosaur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bones </a:t>
            </a:r>
            <a:r>
              <a:rPr lang="en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en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found before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mammoth bones.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are called </a:t>
            </a:r>
            <a:r>
              <a:rPr lang="en" sz="2300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Index Fossils</a:t>
            </a:r>
            <a:r>
              <a:rPr lang="en" sz="23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"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9" y="2468058"/>
            <a:ext cx="4319999" cy="2527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418</Words>
  <Application>Microsoft Office PowerPoint</Application>
  <PresentationFormat>On-screen Show (16:9)</PresentationFormat>
  <Paragraphs>80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Museo For Dell</vt:lpstr>
      <vt:lpstr>Times New Roman</vt:lpstr>
      <vt:lpstr>Trebuchet MS</vt:lpstr>
      <vt:lpstr>Wave</vt:lpstr>
      <vt:lpstr>Western</vt:lpstr>
      <vt:lpstr>PowerPoint Presentation</vt:lpstr>
      <vt:lpstr>Soil &amp; Geology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Notes:  Causes of 5 mass extinctions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COLLIER, RANDI</dc:creator>
  <cp:lastModifiedBy>COLLIER, RANDI</cp:lastModifiedBy>
  <cp:revision>9</cp:revision>
  <cp:lastPrinted>2017-08-30T12:24:05Z</cp:lastPrinted>
  <dcterms:modified xsi:type="dcterms:W3CDTF">2018-08-22T12:50:08Z</dcterms:modified>
</cp:coreProperties>
</file>