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66" r:id="rId2"/>
    <p:sldId id="392" r:id="rId3"/>
    <p:sldId id="356" r:id="rId4"/>
    <p:sldId id="388" r:id="rId5"/>
    <p:sldId id="389" r:id="rId6"/>
    <p:sldId id="354" r:id="rId7"/>
    <p:sldId id="369" r:id="rId8"/>
    <p:sldId id="382" r:id="rId9"/>
    <p:sldId id="396" r:id="rId10"/>
    <p:sldId id="397" r:id="rId11"/>
    <p:sldId id="399" r:id="rId12"/>
    <p:sldId id="400" r:id="rId13"/>
    <p:sldId id="366" r:id="rId14"/>
    <p:sldId id="403" r:id="rId15"/>
    <p:sldId id="404" r:id="rId16"/>
    <p:sldId id="40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866307B-17C4-9146-A1E3-740CBEEE7D2C}">
          <p14:sldIdLst>
            <p14:sldId id="266"/>
            <p14:sldId id="392"/>
            <p14:sldId id="356"/>
            <p14:sldId id="388"/>
            <p14:sldId id="389"/>
            <p14:sldId id="354"/>
            <p14:sldId id="369"/>
            <p14:sldId id="382"/>
            <p14:sldId id="396"/>
            <p14:sldId id="397"/>
            <p14:sldId id="399"/>
            <p14:sldId id="400"/>
            <p14:sldId id="366"/>
            <p14:sldId id="403"/>
            <p14:sldId id="404"/>
            <p14:sldId id="40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9202C"/>
    <a:srgbClr val="3A3A3A"/>
    <a:srgbClr val="8B0000"/>
    <a:srgbClr val="A5161F"/>
    <a:srgbClr val="FF145A"/>
    <a:srgbClr val="50514C"/>
    <a:srgbClr val="2F98CA"/>
    <a:srgbClr val="CE0C38"/>
    <a:srgbClr val="451A60"/>
    <a:srgbClr val="2D5D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3" autoAdjust="0"/>
    <p:restoredTop sz="68445" autoAdjust="0"/>
  </p:normalViewPr>
  <p:slideViewPr>
    <p:cSldViewPr snapToGrid="0" snapToObjects="1">
      <p:cViewPr varScale="1">
        <p:scale>
          <a:sx n="71" d="100"/>
          <a:sy n="71" d="100"/>
        </p:scale>
        <p:origin x="-12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366F83-32AF-E34F-B598-04F286E3EA36}" type="datetimeFigureOut">
              <a:rPr lang="en-US" smtClean="0"/>
              <a:t>11/18/13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28A276-C891-7248-B0D1-0EF9ECA0C1B6}" type="slidenum">
              <a:rPr lang="en-US" smtClean="0"/>
              <a:t>‹#›</a:t>
            </a:fld>
            <a:endParaRPr lang="en-US"/>
          </a:p>
        </p:txBody>
      </p:sp>
    </p:spTree>
    <p:extLst>
      <p:ext uri="{BB962C8B-B14F-4D97-AF65-F5344CB8AC3E}">
        <p14:creationId xmlns:p14="http://schemas.microsoft.com/office/powerpoint/2010/main" val="26251801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AFF9CB-B3D6-E14F-A13A-B62CD33B5EAC}" type="datetimeFigureOut">
              <a:rPr lang="en-US" smtClean="0"/>
              <a:t>11/18/13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8610DC-2286-7540-BB64-482BC3921BDF}" type="slidenum">
              <a:rPr lang="en-US" smtClean="0"/>
              <a:t>‹#›</a:t>
            </a:fld>
            <a:endParaRPr lang="en-US"/>
          </a:p>
        </p:txBody>
      </p:sp>
    </p:spTree>
    <p:extLst>
      <p:ext uri="{BB962C8B-B14F-4D97-AF65-F5344CB8AC3E}">
        <p14:creationId xmlns:p14="http://schemas.microsoft.com/office/powerpoint/2010/main" val="27340175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F08610DC-2286-7540-BB64-482BC3921BDF}" type="slidenum">
              <a:rPr lang="en-US" smtClean="0"/>
              <a:t>1</a:t>
            </a:fld>
            <a:endParaRPr lang="en-US"/>
          </a:p>
        </p:txBody>
      </p:sp>
    </p:spTree>
    <p:extLst>
      <p:ext uri="{BB962C8B-B14F-4D97-AF65-F5344CB8AC3E}">
        <p14:creationId xmlns:p14="http://schemas.microsoft.com/office/powerpoint/2010/main" val="35496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08610DC-2286-7540-BB64-482BC3921BDF}" type="slidenum">
              <a:rPr lang="en-US" smtClean="0"/>
              <a:t>10</a:t>
            </a:fld>
            <a:endParaRPr lang="en-US"/>
          </a:p>
        </p:txBody>
      </p:sp>
    </p:spTree>
    <p:extLst>
      <p:ext uri="{BB962C8B-B14F-4D97-AF65-F5344CB8AC3E}">
        <p14:creationId xmlns:p14="http://schemas.microsoft.com/office/powerpoint/2010/main" val="4270002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pPr>
            <a:endParaRPr lang="en-US" sz="1600" dirty="0" smtClean="0"/>
          </a:p>
        </p:txBody>
      </p:sp>
      <p:sp>
        <p:nvSpPr>
          <p:cNvPr id="4" name="Slide Number Placeholder 3"/>
          <p:cNvSpPr>
            <a:spLocks noGrp="1"/>
          </p:cNvSpPr>
          <p:nvPr>
            <p:ph type="sldNum" sz="quarter" idx="10"/>
          </p:nvPr>
        </p:nvSpPr>
        <p:spPr/>
        <p:txBody>
          <a:bodyPr/>
          <a:lstStyle/>
          <a:p>
            <a:fld id="{F08610DC-2286-7540-BB64-482BC3921BDF}" type="slidenum">
              <a:rPr lang="en-US" smtClean="0"/>
              <a:t>11</a:t>
            </a:fld>
            <a:endParaRPr lang="en-US"/>
          </a:p>
        </p:txBody>
      </p:sp>
    </p:spTree>
    <p:extLst>
      <p:ext uri="{BB962C8B-B14F-4D97-AF65-F5344CB8AC3E}">
        <p14:creationId xmlns:p14="http://schemas.microsoft.com/office/powerpoint/2010/main" val="2211983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pPr>
            <a:endParaRPr lang="en-US" sz="1600" dirty="0" smtClean="0"/>
          </a:p>
        </p:txBody>
      </p:sp>
      <p:sp>
        <p:nvSpPr>
          <p:cNvPr id="4" name="Slide Number Placeholder 3"/>
          <p:cNvSpPr>
            <a:spLocks noGrp="1"/>
          </p:cNvSpPr>
          <p:nvPr>
            <p:ph type="sldNum" sz="quarter" idx="10"/>
          </p:nvPr>
        </p:nvSpPr>
        <p:spPr/>
        <p:txBody>
          <a:bodyPr/>
          <a:lstStyle/>
          <a:p>
            <a:fld id="{F08610DC-2286-7540-BB64-482BC3921BDF}" type="slidenum">
              <a:rPr lang="en-US" smtClean="0"/>
              <a:t>12</a:t>
            </a:fld>
            <a:endParaRPr lang="en-US"/>
          </a:p>
        </p:txBody>
      </p:sp>
    </p:spTree>
    <p:extLst>
      <p:ext uri="{BB962C8B-B14F-4D97-AF65-F5344CB8AC3E}">
        <p14:creationId xmlns:p14="http://schemas.microsoft.com/office/powerpoint/2010/main" val="2211983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900" baseline="0" dirty="0" smtClean="0">
              <a:latin typeface="Arial" charset="0"/>
            </a:endParaRPr>
          </a:p>
        </p:txBody>
      </p:sp>
      <p:sp>
        <p:nvSpPr>
          <p:cNvPr id="4" name="Slide Number Placeholder 3"/>
          <p:cNvSpPr>
            <a:spLocks noGrp="1"/>
          </p:cNvSpPr>
          <p:nvPr>
            <p:ph type="sldNum" sz="quarter" idx="10"/>
          </p:nvPr>
        </p:nvSpPr>
        <p:spPr/>
        <p:txBody>
          <a:bodyPr/>
          <a:lstStyle/>
          <a:p>
            <a:fld id="{F08610DC-2286-7540-BB64-482BC3921BDF}" type="slidenum">
              <a:rPr lang="en-US" smtClean="0"/>
              <a:t>13</a:t>
            </a:fld>
            <a:endParaRPr lang="en-US"/>
          </a:p>
        </p:txBody>
      </p:sp>
    </p:spTree>
    <p:extLst>
      <p:ext uri="{BB962C8B-B14F-4D97-AF65-F5344CB8AC3E}">
        <p14:creationId xmlns:p14="http://schemas.microsoft.com/office/powerpoint/2010/main" val="3349491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pPr>
            <a:endParaRPr lang="en-US" sz="1600" dirty="0" smtClean="0"/>
          </a:p>
        </p:txBody>
      </p:sp>
      <p:sp>
        <p:nvSpPr>
          <p:cNvPr id="4" name="Slide Number Placeholder 3"/>
          <p:cNvSpPr>
            <a:spLocks noGrp="1"/>
          </p:cNvSpPr>
          <p:nvPr>
            <p:ph type="sldNum" sz="quarter" idx="10"/>
          </p:nvPr>
        </p:nvSpPr>
        <p:spPr/>
        <p:txBody>
          <a:bodyPr/>
          <a:lstStyle/>
          <a:p>
            <a:fld id="{F08610DC-2286-7540-BB64-482BC3921BDF}" type="slidenum">
              <a:rPr lang="en-US" smtClean="0"/>
              <a:t>14</a:t>
            </a:fld>
            <a:endParaRPr lang="en-US"/>
          </a:p>
        </p:txBody>
      </p:sp>
    </p:spTree>
    <p:extLst>
      <p:ext uri="{BB962C8B-B14F-4D97-AF65-F5344CB8AC3E}">
        <p14:creationId xmlns:p14="http://schemas.microsoft.com/office/powerpoint/2010/main" val="2211983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pPr>
            <a:endParaRPr lang="en-US" sz="1600" dirty="0" smtClean="0"/>
          </a:p>
        </p:txBody>
      </p:sp>
      <p:sp>
        <p:nvSpPr>
          <p:cNvPr id="4" name="Slide Number Placeholder 3"/>
          <p:cNvSpPr>
            <a:spLocks noGrp="1"/>
          </p:cNvSpPr>
          <p:nvPr>
            <p:ph type="sldNum" sz="quarter" idx="10"/>
          </p:nvPr>
        </p:nvSpPr>
        <p:spPr/>
        <p:txBody>
          <a:bodyPr/>
          <a:lstStyle/>
          <a:p>
            <a:fld id="{F08610DC-2286-7540-BB64-482BC3921BDF}" type="slidenum">
              <a:rPr lang="en-US" smtClean="0"/>
              <a:t>15</a:t>
            </a:fld>
            <a:endParaRPr lang="en-US"/>
          </a:p>
        </p:txBody>
      </p:sp>
    </p:spTree>
    <p:extLst>
      <p:ext uri="{BB962C8B-B14F-4D97-AF65-F5344CB8AC3E}">
        <p14:creationId xmlns:p14="http://schemas.microsoft.com/office/powerpoint/2010/main" val="2211983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900" baseline="0" dirty="0" smtClean="0">
              <a:effectLst/>
              <a:latin typeface="Arial" charset="0"/>
            </a:endParaRPr>
          </a:p>
        </p:txBody>
      </p:sp>
      <p:sp>
        <p:nvSpPr>
          <p:cNvPr id="4" name="Slide Number Placeholder 3"/>
          <p:cNvSpPr>
            <a:spLocks noGrp="1"/>
          </p:cNvSpPr>
          <p:nvPr>
            <p:ph type="sldNum" sz="quarter" idx="10"/>
          </p:nvPr>
        </p:nvSpPr>
        <p:spPr/>
        <p:txBody>
          <a:bodyPr/>
          <a:lstStyle/>
          <a:p>
            <a:fld id="{F08610DC-2286-7540-BB64-482BC3921BDF}" type="slidenum">
              <a:rPr lang="en-US" smtClean="0"/>
              <a:t>16</a:t>
            </a:fld>
            <a:endParaRPr lang="en-US"/>
          </a:p>
        </p:txBody>
      </p:sp>
    </p:spTree>
    <p:extLst>
      <p:ext uri="{BB962C8B-B14F-4D97-AF65-F5344CB8AC3E}">
        <p14:creationId xmlns:p14="http://schemas.microsoft.com/office/powerpoint/2010/main" val="3349491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F08610DC-2286-7540-BB64-482BC3921BDF}" type="slidenum">
              <a:rPr lang="en-US" smtClean="0"/>
              <a:t>2</a:t>
            </a:fld>
            <a:endParaRPr lang="en-US"/>
          </a:p>
        </p:txBody>
      </p:sp>
    </p:spTree>
    <p:extLst>
      <p:ext uri="{BB962C8B-B14F-4D97-AF65-F5344CB8AC3E}">
        <p14:creationId xmlns:p14="http://schemas.microsoft.com/office/powerpoint/2010/main" val="2193987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90000"/>
              </a:lnSpc>
              <a:buFont typeface="Arial"/>
              <a:buNone/>
            </a:pPr>
            <a:endParaRPr lang="en-US" sz="1600" dirty="0" smtClean="0"/>
          </a:p>
        </p:txBody>
      </p:sp>
      <p:sp>
        <p:nvSpPr>
          <p:cNvPr id="4" name="Slide Number Placeholder 3"/>
          <p:cNvSpPr>
            <a:spLocks noGrp="1"/>
          </p:cNvSpPr>
          <p:nvPr>
            <p:ph type="sldNum" sz="quarter" idx="10"/>
          </p:nvPr>
        </p:nvSpPr>
        <p:spPr/>
        <p:txBody>
          <a:bodyPr/>
          <a:lstStyle/>
          <a:p>
            <a:fld id="{F08610DC-2286-7540-BB64-482BC3921BDF}" type="slidenum">
              <a:rPr lang="en-US" smtClean="0"/>
              <a:t>3</a:t>
            </a:fld>
            <a:endParaRPr lang="en-US"/>
          </a:p>
        </p:txBody>
      </p:sp>
    </p:spTree>
    <p:extLst>
      <p:ext uri="{BB962C8B-B14F-4D97-AF65-F5344CB8AC3E}">
        <p14:creationId xmlns:p14="http://schemas.microsoft.com/office/powerpoint/2010/main" val="2211983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08610DC-2286-7540-BB64-482BC3921BDF}" type="slidenum">
              <a:rPr lang="en-US" smtClean="0"/>
              <a:t>4</a:t>
            </a:fld>
            <a:endParaRPr lang="en-US"/>
          </a:p>
        </p:txBody>
      </p:sp>
    </p:spTree>
    <p:extLst>
      <p:ext uri="{BB962C8B-B14F-4D97-AF65-F5344CB8AC3E}">
        <p14:creationId xmlns:p14="http://schemas.microsoft.com/office/powerpoint/2010/main" val="3550453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8610DC-2286-7540-BB64-482BC3921BDF}" type="slidenum">
              <a:rPr lang="en-US" smtClean="0"/>
              <a:t>5</a:t>
            </a:fld>
            <a:endParaRPr lang="en-US"/>
          </a:p>
        </p:txBody>
      </p:sp>
    </p:spTree>
    <p:extLst>
      <p:ext uri="{BB962C8B-B14F-4D97-AF65-F5344CB8AC3E}">
        <p14:creationId xmlns:p14="http://schemas.microsoft.com/office/powerpoint/2010/main" val="355045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900" baseline="0" dirty="0" smtClean="0">
              <a:latin typeface="Arial" charset="0"/>
            </a:endParaRPr>
          </a:p>
        </p:txBody>
      </p:sp>
      <p:sp>
        <p:nvSpPr>
          <p:cNvPr id="4" name="Slide Number Placeholder 3"/>
          <p:cNvSpPr>
            <a:spLocks noGrp="1"/>
          </p:cNvSpPr>
          <p:nvPr>
            <p:ph type="sldNum" sz="quarter" idx="10"/>
          </p:nvPr>
        </p:nvSpPr>
        <p:spPr/>
        <p:txBody>
          <a:bodyPr/>
          <a:lstStyle/>
          <a:p>
            <a:fld id="{F08610DC-2286-7540-BB64-482BC3921BDF}" type="slidenum">
              <a:rPr lang="en-US" smtClean="0"/>
              <a:t>6</a:t>
            </a:fld>
            <a:endParaRPr lang="en-US"/>
          </a:p>
        </p:txBody>
      </p:sp>
    </p:spTree>
    <p:extLst>
      <p:ext uri="{BB962C8B-B14F-4D97-AF65-F5344CB8AC3E}">
        <p14:creationId xmlns:p14="http://schemas.microsoft.com/office/powerpoint/2010/main" val="3349491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pPr>
            <a:endParaRPr lang="en-US" sz="1600" dirty="0" smtClean="0"/>
          </a:p>
        </p:txBody>
      </p:sp>
      <p:sp>
        <p:nvSpPr>
          <p:cNvPr id="4" name="Slide Number Placeholder 3"/>
          <p:cNvSpPr>
            <a:spLocks noGrp="1"/>
          </p:cNvSpPr>
          <p:nvPr>
            <p:ph type="sldNum" sz="quarter" idx="10"/>
          </p:nvPr>
        </p:nvSpPr>
        <p:spPr/>
        <p:txBody>
          <a:bodyPr/>
          <a:lstStyle/>
          <a:p>
            <a:fld id="{F08610DC-2286-7540-BB64-482BC3921BDF}" type="slidenum">
              <a:rPr lang="en-US" smtClean="0"/>
              <a:t>7</a:t>
            </a:fld>
            <a:endParaRPr lang="en-US"/>
          </a:p>
        </p:txBody>
      </p:sp>
    </p:spTree>
    <p:extLst>
      <p:ext uri="{BB962C8B-B14F-4D97-AF65-F5344CB8AC3E}">
        <p14:creationId xmlns:p14="http://schemas.microsoft.com/office/powerpoint/2010/main" val="2211983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baseline="0" dirty="0" smtClean="0"/>
          </a:p>
        </p:txBody>
      </p:sp>
      <p:sp>
        <p:nvSpPr>
          <p:cNvPr id="4" name="Slide Number Placeholder 3"/>
          <p:cNvSpPr>
            <a:spLocks noGrp="1"/>
          </p:cNvSpPr>
          <p:nvPr>
            <p:ph type="sldNum" sz="quarter" idx="10"/>
          </p:nvPr>
        </p:nvSpPr>
        <p:spPr/>
        <p:txBody>
          <a:bodyPr/>
          <a:lstStyle/>
          <a:p>
            <a:fld id="{F08610DC-2286-7540-BB64-482BC3921BDF}" type="slidenum">
              <a:rPr lang="en-US" smtClean="0"/>
              <a:t>8</a:t>
            </a:fld>
            <a:endParaRPr lang="en-US"/>
          </a:p>
        </p:txBody>
      </p:sp>
    </p:spTree>
    <p:extLst>
      <p:ext uri="{BB962C8B-B14F-4D97-AF65-F5344CB8AC3E}">
        <p14:creationId xmlns:p14="http://schemas.microsoft.com/office/powerpoint/2010/main" val="3349491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8610DC-2286-7540-BB64-482BC3921BDF}" type="slidenum">
              <a:rPr lang="en-US" smtClean="0"/>
              <a:t>9</a:t>
            </a:fld>
            <a:endParaRPr lang="en-US"/>
          </a:p>
        </p:txBody>
      </p:sp>
    </p:spTree>
    <p:extLst>
      <p:ext uri="{BB962C8B-B14F-4D97-AF65-F5344CB8AC3E}">
        <p14:creationId xmlns:p14="http://schemas.microsoft.com/office/powerpoint/2010/main" val="4270002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rt/Photo Slide 3">
    <p:spTree>
      <p:nvGrpSpPr>
        <p:cNvPr id="1" name=""/>
        <p:cNvGrpSpPr/>
        <p:nvPr/>
      </p:nvGrpSpPr>
      <p:grpSpPr>
        <a:xfrm>
          <a:off x="0" y="0"/>
          <a:ext cx="0" cy="0"/>
          <a:chOff x="0" y="0"/>
          <a:chExt cx="0" cy="0"/>
        </a:xfrm>
      </p:grpSpPr>
      <p:sp>
        <p:nvSpPr>
          <p:cNvPr id="6" name="Rectangle 5"/>
          <p:cNvSpPr/>
          <p:nvPr userDrawn="1"/>
        </p:nvSpPr>
        <p:spPr>
          <a:xfrm>
            <a:off x="0" y="6492876"/>
            <a:ext cx="9144000" cy="365124"/>
          </a:xfrm>
          <a:prstGeom prst="rect">
            <a:avLst/>
          </a:prstGeom>
          <a:solidFill>
            <a:srgbClr val="2F98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AE5D"/>
              </a:solidFill>
            </a:endParaRPr>
          </a:p>
        </p:txBody>
      </p:sp>
      <p:sp>
        <p:nvSpPr>
          <p:cNvPr id="7" name="Slide Number Placeholder 4"/>
          <p:cNvSpPr>
            <a:spLocks noGrp="1"/>
          </p:cNvSpPr>
          <p:nvPr>
            <p:ph type="sldNum" sz="quarter" idx="12"/>
          </p:nvPr>
        </p:nvSpPr>
        <p:spPr>
          <a:xfrm>
            <a:off x="6553200" y="6492875"/>
            <a:ext cx="2133600" cy="365125"/>
          </a:xfrm>
        </p:spPr>
        <p:txBody>
          <a:bodyPr/>
          <a:lstStyle/>
          <a:p>
            <a:fld id="{05D26F51-4AE2-2545-BAA8-AA74E4AAA593}" type="slidenum">
              <a:rPr lang="en-US" smtClean="0"/>
              <a:pPr/>
              <a:t>‹#›</a:t>
            </a:fld>
            <a:endParaRPr lang="en-US" dirty="0"/>
          </a:p>
        </p:txBody>
      </p:sp>
      <p:pic>
        <p:nvPicPr>
          <p:cNvPr id="8" name="Picture 7" descr="NMSI-Logo-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7332" y="5914838"/>
            <a:ext cx="1831971" cy="478755"/>
          </a:xfrm>
          <a:prstGeom prst="rect">
            <a:avLst/>
          </a:prstGeom>
        </p:spPr>
      </p:pic>
    </p:spTree>
    <p:extLst>
      <p:ext uri="{BB962C8B-B14F-4D97-AF65-F5344CB8AC3E}">
        <p14:creationId xmlns:p14="http://schemas.microsoft.com/office/powerpoint/2010/main" val="3944281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bg>
      <p:bgPr>
        <a:solidFill>
          <a:schemeClr val="accent2">
            <a:alpha val="83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5D26F51-4AE2-2545-BAA8-AA74E4AAA593}" type="slidenum">
              <a:rPr lang="en-US" smtClean="0"/>
              <a:pPr/>
              <a:t>‹#›</a:t>
            </a:fld>
            <a:endParaRPr lang="en-US"/>
          </a:p>
        </p:txBody>
      </p:sp>
      <p:pic>
        <p:nvPicPr>
          <p:cNvPr id="7" name="Picture 6" descr="quote.png"/>
          <p:cNvPicPr>
            <a:picLocks noChangeAspect="1"/>
          </p:cNvPicPr>
          <p:nvPr userDrawn="1"/>
        </p:nvPicPr>
        <p:blipFill>
          <a:blip r:embed="rId2">
            <a:alphaModFix amt="58000"/>
            <a:duotone>
              <a:prstClr val="black"/>
              <a:srgbClr val="FF145A">
                <a:tint val="45000"/>
                <a:satMod val="400000"/>
              </a:srgbClr>
            </a:duotone>
            <a:extLst>
              <a:ext uri="{28A0092B-C50C-407E-A947-70E740481C1C}">
                <a14:useLocalDpi xmlns:a14="http://schemas.microsoft.com/office/drawing/2010/main" val="0"/>
              </a:ext>
            </a:extLst>
          </a:blip>
          <a:stretch>
            <a:fillRect/>
          </a:stretch>
        </p:blipFill>
        <p:spPr>
          <a:xfrm>
            <a:off x="403726" y="360947"/>
            <a:ext cx="2641600" cy="2286000"/>
          </a:xfrm>
          <a:prstGeom prst="rect">
            <a:avLst/>
          </a:prstGeom>
        </p:spPr>
      </p:pic>
    </p:spTree>
    <p:extLst>
      <p:ext uri="{BB962C8B-B14F-4D97-AF65-F5344CB8AC3E}">
        <p14:creationId xmlns:p14="http://schemas.microsoft.com/office/powerpoint/2010/main" val="3442606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 Slide">
    <p:bg>
      <p:bgPr>
        <a:solidFill>
          <a:srgbClr val="EA992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5D26F51-4AE2-2545-BAA8-AA74E4AAA593}" type="slidenum">
              <a:rPr lang="en-US" smtClean="0"/>
              <a:pPr/>
              <a:t>‹#›</a:t>
            </a:fld>
            <a:endParaRPr lang="en-US"/>
          </a:p>
        </p:txBody>
      </p:sp>
      <p:sp>
        <p:nvSpPr>
          <p:cNvPr id="13" name="Text Placeholder 12"/>
          <p:cNvSpPr>
            <a:spLocks noGrp="1"/>
          </p:cNvSpPr>
          <p:nvPr>
            <p:ph type="body" sz="quarter" idx="14" hasCustomPrompt="1"/>
          </p:nvPr>
        </p:nvSpPr>
        <p:spPr>
          <a:xfrm>
            <a:off x="460375" y="0"/>
            <a:ext cx="6330950" cy="3126957"/>
          </a:xfrm>
        </p:spPr>
        <p:txBody>
          <a:bodyPr>
            <a:normAutofit/>
          </a:bodyPr>
          <a:lstStyle>
            <a:lvl1pPr marL="0" indent="0">
              <a:buNone/>
              <a:defRPr sz="20000" b="1">
                <a:solidFill>
                  <a:srgbClr val="725F3B">
                    <a:alpha val="28000"/>
                  </a:srgbClr>
                </a:solidFill>
                <a:latin typeface="Century Gothic"/>
                <a:cs typeface="Century Gothic"/>
              </a:defRPr>
            </a:lvl1pPr>
          </a:lstStyle>
          <a:p>
            <a:pPr lvl="0"/>
            <a:r>
              <a:rPr lang="en-US" dirty="0" smtClean="0"/>
              <a:t>XX%</a:t>
            </a:r>
            <a:endParaRPr lang="en-US" dirty="0"/>
          </a:p>
        </p:txBody>
      </p:sp>
    </p:spTree>
    <p:extLst>
      <p:ext uri="{BB962C8B-B14F-4D97-AF65-F5344CB8AC3E}">
        <p14:creationId xmlns:p14="http://schemas.microsoft.com/office/powerpoint/2010/main" val="2733041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alphaModFix amt="59000"/>
          </a:blip>
          <a:stretch>
            <a:fillRect/>
          </a:stretch>
        </p:blipFill>
        <p:spPr>
          <a:xfrm>
            <a:off x="0" y="0"/>
            <a:ext cx="9144000" cy="2527300"/>
          </a:xfrm>
          <a:prstGeom prst="rect">
            <a:avLst/>
          </a:prstGeom>
        </p:spPr>
      </p:pic>
      <p:pic>
        <p:nvPicPr>
          <p:cNvPr id="11" name="Picture 10" descr="NMSI-Logo-CMYK.pn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194627" y="695961"/>
            <a:ext cx="3532938" cy="923274"/>
          </a:xfrm>
          <a:prstGeom prst="rect">
            <a:avLst/>
          </a:prstGeom>
        </p:spPr>
      </p:pic>
    </p:spTree>
    <p:extLst>
      <p:ext uri="{BB962C8B-B14F-4D97-AF65-F5344CB8AC3E}">
        <p14:creationId xmlns:p14="http://schemas.microsoft.com/office/powerpoint/2010/main" val="1042267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MSI Title Slide">
    <p:spTree>
      <p:nvGrpSpPr>
        <p:cNvPr id="1" name=""/>
        <p:cNvGrpSpPr/>
        <p:nvPr/>
      </p:nvGrpSpPr>
      <p:grpSpPr>
        <a:xfrm>
          <a:off x="0" y="0"/>
          <a:ext cx="0" cy="0"/>
          <a:chOff x="0" y="0"/>
          <a:chExt cx="0" cy="0"/>
        </a:xfrm>
      </p:grpSpPr>
      <p:pic>
        <p:nvPicPr>
          <p:cNvPr id="6" name="Picture 5" descr="NMSI-Logo-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00514" y="5921744"/>
            <a:ext cx="2201127" cy="575228"/>
          </a:xfrm>
          <a:prstGeom prst="rect">
            <a:avLst/>
          </a:prstGeom>
        </p:spPr>
      </p:pic>
      <p:sp>
        <p:nvSpPr>
          <p:cNvPr id="7" name="Rectangle 6"/>
          <p:cNvSpPr/>
          <p:nvPr userDrawn="1"/>
        </p:nvSpPr>
        <p:spPr>
          <a:xfrm>
            <a:off x="0" y="0"/>
            <a:ext cx="9144000" cy="885202"/>
          </a:xfrm>
          <a:prstGeom prst="rect">
            <a:avLst/>
          </a:prstGeom>
          <a:solidFill>
            <a:srgbClr val="EA9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3538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pic>
        <p:nvPicPr>
          <p:cNvPr id="9" name="Picture 8" descr="PP_testtub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697"/>
            <a:ext cx="9144000" cy="2120900"/>
          </a:xfrm>
          <a:prstGeom prst="rect">
            <a:avLst/>
          </a:prstGeom>
        </p:spPr>
      </p:pic>
      <p:sp>
        <p:nvSpPr>
          <p:cNvPr id="10" name="Rectangle 9"/>
          <p:cNvSpPr/>
          <p:nvPr userDrawn="1"/>
        </p:nvSpPr>
        <p:spPr>
          <a:xfrm>
            <a:off x="0" y="6492876"/>
            <a:ext cx="9144000" cy="365124"/>
          </a:xfrm>
          <a:prstGeom prst="rect">
            <a:avLst/>
          </a:prstGeom>
          <a:solidFill>
            <a:srgbClr val="EA9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NMSI-Logo-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7332" y="5914838"/>
            <a:ext cx="1831971" cy="478755"/>
          </a:xfrm>
          <a:prstGeom prst="rect">
            <a:avLst/>
          </a:prstGeom>
        </p:spPr>
      </p:pic>
      <p:sp>
        <p:nvSpPr>
          <p:cNvPr id="5" name="Slide Number Placeholder 4"/>
          <p:cNvSpPr>
            <a:spLocks noGrp="1"/>
          </p:cNvSpPr>
          <p:nvPr>
            <p:ph type="sldNum" sz="quarter" idx="12"/>
          </p:nvPr>
        </p:nvSpPr>
        <p:spPr/>
        <p:txBody>
          <a:bodyPr/>
          <a:lstStyle/>
          <a:p>
            <a:fld id="{05D26F51-4AE2-2545-BAA8-AA74E4AAA593}" type="slidenum">
              <a:rPr lang="en-US" smtClean="0"/>
              <a:pPr/>
              <a:t>‹#›</a:t>
            </a:fld>
            <a:endParaRPr lang="en-US"/>
          </a:p>
        </p:txBody>
      </p:sp>
    </p:spTree>
    <p:extLst>
      <p:ext uri="{BB962C8B-B14F-4D97-AF65-F5344CB8AC3E}">
        <p14:creationId xmlns:p14="http://schemas.microsoft.com/office/powerpoint/2010/main" val="3125938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6" name="Rectangle 5"/>
          <p:cNvSpPr/>
          <p:nvPr userDrawn="1"/>
        </p:nvSpPr>
        <p:spPr>
          <a:xfrm>
            <a:off x="0" y="6492876"/>
            <a:ext cx="9144000" cy="365124"/>
          </a:xfrm>
          <a:prstGeom prst="rect">
            <a:avLst/>
          </a:prstGeom>
          <a:solidFill>
            <a:srgbClr val="1A5D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F98CA"/>
              </a:solidFill>
            </a:endParaRPr>
          </a:p>
        </p:txBody>
      </p:sp>
      <p:pic>
        <p:nvPicPr>
          <p:cNvPr id="7" name="Picture 6" descr="NMSI-Logo-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7332" y="5914838"/>
            <a:ext cx="1831971" cy="478755"/>
          </a:xfrm>
          <a:prstGeom prst="rect">
            <a:avLst/>
          </a:prstGeom>
        </p:spPr>
      </p:pic>
      <p:pic>
        <p:nvPicPr>
          <p:cNvPr id="8" name="Picture 7" descr="PP_bi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159000"/>
          </a:xfrm>
          <a:prstGeom prst="rect">
            <a:avLst/>
          </a:prstGeom>
        </p:spPr>
      </p:pic>
      <p:sp>
        <p:nvSpPr>
          <p:cNvPr id="5" name="Slide Number Placeholder 4"/>
          <p:cNvSpPr>
            <a:spLocks noGrp="1"/>
          </p:cNvSpPr>
          <p:nvPr>
            <p:ph type="sldNum" sz="quarter" idx="12"/>
          </p:nvPr>
        </p:nvSpPr>
        <p:spPr/>
        <p:txBody>
          <a:bodyPr/>
          <a:lstStyle/>
          <a:p>
            <a:fld id="{05D26F51-4AE2-2545-BAA8-AA74E4AAA593}" type="slidenum">
              <a:rPr lang="en-US" smtClean="0"/>
              <a:pPr/>
              <a:t>‹#›</a:t>
            </a:fld>
            <a:endParaRPr lang="en-US"/>
          </a:p>
        </p:txBody>
      </p:sp>
    </p:spTree>
    <p:extLst>
      <p:ext uri="{BB962C8B-B14F-4D97-AF65-F5344CB8AC3E}">
        <p14:creationId xmlns:p14="http://schemas.microsoft.com/office/powerpoint/2010/main" val="602589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7" name="Rectangle 6"/>
          <p:cNvSpPr/>
          <p:nvPr userDrawn="1"/>
        </p:nvSpPr>
        <p:spPr>
          <a:xfrm>
            <a:off x="0" y="6492876"/>
            <a:ext cx="9144000" cy="365124"/>
          </a:xfrm>
          <a:prstGeom prst="rect">
            <a:avLst/>
          </a:prstGeom>
          <a:solidFill>
            <a:srgbClr val="451A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F98CA"/>
              </a:solidFill>
            </a:endParaRPr>
          </a:p>
        </p:txBody>
      </p:sp>
      <p:pic>
        <p:nvPicPr>
          <p:cNvPr id="8" name="Picture 7" descr="PP_purp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9000"/>
          </a:xfrm>
          <a:prstGeom prst="rect">
            <a:avLst/>
          </a:prstGeom>
        </p:spPr>
      </p:pic>
      <p:pic>
        <p:nvPicPr>
          <p:cNvPr id="9" name="Picture 8" descr="NMSI-Logo-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7332" y="5914838"/>
            <a:ext cx="1831971" cy="478755"/>
          </a:xfrm>
          <a:prstGeom prst="rect">
            <a:avLst/>
          </a:prstGeom>
        </p:spPr>
      </p:pic>
      <p:sp>
        <p:nvSpPr>
          <p:cNvPr id="5" name="Slide Number Placeholder 4"/>
          <p:cNvSpPr>
            <a:spLocks noGrp="1"/>
          </p:cNvSpPr>
          <p:nvPr>
            <p:ph type="sldNum" sz="quarter" idx="12"/>
          </p:nvPr>
        </p:nvSpPr>
        <p:spPr/>
        <p:txBody>
          <a:bodyPr/>
          <a:lstStyle/>
          <a:p>
            <a:fld id="{05D26F51-4AE2-2545-BAA8-AA74E4AAA593}" type="slidenum">
              <a:rPr lang="en-US" smtClean="0"/>
              <a:pPr/>
              <a:t>‹#›</a:t>
            </a:fld>
            <a:endParaRPr lang="en-US"/>
          </a:p>
        </p:txBody>
      </p:sp>
    </p:spTree>
    <p:extLst>
      <p:ext uri="{BB962C8B-B14F-4D97-AF65-F5344CB8AC3E}">
        <p14:creationId xmlns:p14="http://schemas.microsoft.com/office/powerpoint/2010/main" val="1803249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rt/Photo Slide 1">
    <p:spTree>
      <p:nvGrpSpPr>
        <p:cNvPr id="1" name=""/>
        <p:cNvGrpSpPr/>
        <p:nvPr/>
      </p:nvGrpSpPr>
      <p:grpSpPr>
        <a:xfrm>
          <a:off x="0" y="0"/>
          <a:ext cx="0" cy="0"/>
          <a:chOff x="0" y="0"/>
          <a:chExt cx="0" cy="0"/>
        </a:xfrm>
      </p:grpSpPr>
      <p:sp>
        <p:nvSpPr>
          <p:cNvPr id="6" name="Rectangle 5"/>
          <p:cNvSpPr/>
          <p:nvPr userDrawn="1"/>
        </p:nvSpPr>
        <p:spPr>
          <a:xfrm>
            <a:off x="0" y="6492876"/>
            <a:ext cx="9144000" cy="365124"/>
          </a:xfrm>
          <a:prstGeom prst="rect">
            <a:avLst/>
          </a:prstGeom>
          <a:solidFill>
            <a:srgbClr val="CE0C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AE5D"/>
              </a:solidFill>
            </a:endParaRPr>
          </a:p>
        </p:txBody>
      </p:sp>
      <p:sp>
        <p:nvSpPr>
          <p:cNvPr id="5" name="Slide Number Placeholder 4"/>
          <p:cNvSpPr>
            <a:spLocks noGrp="1"/>
          </p:cNvSpPr>
          <p:nvPr>
            <p:ph type="sldNum" sz="quarter" idx="12"/>
          </p:nvPr>
        </p:nvSpPr>
        <p:spPr/>
        <p:txBody>
          <a:bodyPr/>
          <a:lstStyle/>
          <a:p>
            <a:fld id="{05D26F51-4AE2-2545-BAA8-AA74E4AAA593}" type="slidenum">
              <a:rPr lang="en-US" smtClean="0"/>
              <a:pPr/>
              <a:t>‹#›</a:t>
            </a:fld>
            <a:endParaRPr lang="en-US"/>
          </a:p>
        </p:txBody>
      </p:sp>
      <p:pic>
        <p:nvPicPr>
          <p:cNvPr id="13" name="Picture 12" descr="NMSI-Logo-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7332" y="5914838"/>
            <a:ext cx="1831971" cy="478755"/>
          </a:xfrm>
          <a:prstGeom prst="rect">
            <a:avLst/>
          </a:prstGeom>
        </p:spPr>
      </p:pic>
    </p:spTree>
    <p:extLst>
      <p:ext uri="{BB962C8B-B14F-4D97-AF65-F5344CB8AC3E}">
        <p14:creationId xmlns:p14="http://schemas.microsoft.com/office/powerpoint/2010/main" val="3080997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Photo Slide 2">
    <p:spTree>
      <p:nvGrpSpPr>
        <p:cNvPr id="1" name=""/>
        <p:cNvGrpSpPr/>
        <p:nvPr/>
      </p:nvGrpSpPr>
      <p:grpSpPr>
        <a:xfrm>
          <a:off x="0" y="0"/>
          <a:ext cx="0" cy="0"/>
          <a:chOff x="0" y="0"/>
          <a:chExt cx="0" cy="0"/>
        </a:xfrm>
      </p:grpSpPr>
      <p:sp>
        <p:nvSpPr>
          <p:cNvPr id="6" name="Rectangle 5"/>
          <p:cNvSpPr/>
          <p:nvPr userDrawn="1"/>
        </p:nvSpPr>
        <p:spPr>
          <a:xfrm>
            <a:off x="0" y="6492876"/>
            <a:ext cx="9144000" cy="365124"/>
          </a:xfrm>
          <a:prstGeom prst="rect">
            <a:avLst/>
          </a:prstGeom>
          <a:solidFill>
            <a:srgbClr val="59AE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AE5D"/>
              </a:solidFill>
            </a:endParaRPr>
          </a:p>
        </p:txBody>
      </p:sp>
      <p:sp>
        <p:nvSpPr>
          <p:cNvPr id="5" name="Slide Number Placeholder 4"/>
          <p:cNvSpPr>
            <a:spLocks noGrp="1"/>
          </p:cNvSpPr>
          <p:nvPr>
            <p:ph type="sldNum" sz="quarter" idx="12"/>
          </p:nvPr>
        </p:nvSpPr>
        <p:spPr/>
        <p:txBody>
          <a:bodyPr/>
          <a:lstStyle/>
          <a:p>
            <a:fld id="{05D26F51-4AE2-2545-BAA8-AA74E4AAA593}" type="slidenum">
              <a:rPr lang="en-US" smtClean="0"/>
              <a:pPr/>
              <a:t>‹#›</a:t>
            </a:fld>
            <a:endParaRPr lang="en-US" dirty="0"/>
          </a:p>
        </p:txBody>
      </p:sp>
      <p:pic>
        <p:nvPicPr>
          <p:cNvPr id="10" name="Picture 9" descr="NMSI-Logo-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7332" y="5914838"/>
            <a:ext cx="1831971" cy="478755"/>
          </a:xfrm>
          <a:prstGeom prst="rect">
            <a:avLst/>
          </a:prstGeom>
        </p:spPr>
      </p:pic>
    </p:spTree>
    <p:extLst>
      <p:ext uri="{BB962C8B-B14F-4D97-AF65-F5344CB8AC3E}">
        <p14:creationId xmlns:p14="http://schemas.microsoft.com/office/powerpoint/2010/main" val="844078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hart/Photo Slide 3">
    <p:spTree>
      <p:nvGrpSpPr>
        <p:cNvPr id="1" name=""/>
        <p:cNvGrpSpPr/>
        <p:nvPr/>
      </p:nvGrpSpPr>
      <p:grpSpPr>
        <a:xfrm>
          <a:off x="0" y="0"/>
          <a:ext cx="0" cy="0"/>
          <a:chOff x="0" y="0"/>
          <a:chExt cx="0" cy="0"/>
        </a:xfrm>
      </p:grpSpPr>
      <p:sp>
        <p:nvSpPr>
          <p:cNvPr id="6" name="Rectangle 5"/>
          <p:cNvSpPr/>
          <p:nvPr userDrawn="1"/>
        </p:nvSpPr>
        <p:spPr>
          <a:xfrm>
            <a:off x="0" y="6492876"/>
            <a:ext cx="9144000" cy="3651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AE5D"/>
              </a:solidFill>
            </a:endParaRPr>
          </a:p>
        </p:txBody>
      </p:sp>
      <p:sp>
        <p:nvSpPr>
          <p:cNvPr id="7" name="Slide Number Placeholder 4"/>
          <p:cNvSpPr>
            <a:spLocks noGrp="1"/>
          </p:cNvSpPr>
          <p:nvPr>
            <p:ph type="sldNum" sz="quarter" idx="12"/>
          </p:nvPr>
        </p:nvSpPr>
        <p:spPr>
          <a:xfrm>
            <a:off x="6553200" y="6492875"/>
            <a:ext cx="2133600" cy="365125"/>
          </a:xfrm>
        </p:spPr>
        <p:txBody>
          <a:bodyPr/>
          <a:lstStyle/>
          <a:p>
            <a:fld id="{05D26F51-4AE2-2545-BAA8-AA74E4AAA593}" type="slidenum">
              <a:rPr lang="en-US" smtClean="0"/>
              <a:pPr/>
              <a:t>‹#›</a:t>
            </a:fld>
            <a:endParaRPr lang="en-US" dirty="0"/>
          </a:p>
        </p:txBody>
      </p:sp>
      <p:pic>
        <p:nvPicPr>
          <p:cNvPr id="8" name="Picture 7" descr="NMSI-Logo-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7332" y="5914838"/>
            <a:ext cx="1831971" cy="478755"/>
          </a:xfrm>
          <a:prstGeom prst="rect">
            <a:avLst/>
          </a:prstGeom>
        </p:spPr>
      </p:pic>
    </p:spTree>
    <p:extLst>
      <p:ext uri="{BB962C8B-B14F-4D97-AF65-F5344CB8AC3E}">
        <p14:creationId xmlns:p14="http://schemas.microsoft.com/office/powerpoint/2010/main" val="3294181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rgbClr val="2F98CA"/>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5D26F51-4AE2-2545-BAA8-AA74E4AAA593}" type="slidenum">
              <a:rPr lang="en-US" smtClean="0"/>
              <a:pPr/>
              <a:t>‹#›</a:t>
            </a:fld>
            <a:endParaRPr lang="en-US"/>
          </a:p>
        </p:txBody>
      </p:sp>
      <p:pic>
        <p:nvPicPr>
          <p:cNvPr id="7" name="Picture 6" descr="quote.png"/>
          <p:cNvPicPr>
            <a:picLocks noChangeAspect="1"/>
          </p:cNvPicPr>
          <p:nvPr userDrawn="1"/>
        </p:nvPicPr>
        <p:blipFill>
          <a:blip r:embed="rId2">
            <a:alphaModFix amt="58000"/>
            <a:extLst>
              <a:ext uri="{28A0092B-C50C-407E-A947-70E740481C1C}">
                <a14:useLocalDpi xmlns:a14="http://schemas.microsoft.com/office/drawing/2010/main" val="0"/>
              </a:ext>
            </a:extLst>
          </a:blip>
          <a:stretch>
            <a:fillRect/>
          </a:stretch>
        </p:blipFill>
        <p:spPr>
          <a:xfrm>
            <a:off x="403726" y="360947"/>
            <a:ext cx="2641600" cy="2286000"/>
          </a:xfrm>
          <a:prstGeom prst="rect">
            <a:avLst/>
          </a:prstGeom>
        </p:spPr>
      </p:pic>
    </p:spTree>
    <p:extLst>
      <p:ext uri="{BB962C8B-B14F-4D97-AF65-F5344CB8AC3E}">
        <p14:creationId xmlns:p14="http://schemas.microsoft.com/office/powerpoint/2010/main" val="789602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92F81-C5FF-114C-97FA-BF817AB6F1A4}" type="datetime1">
              <a:rPr lang="en-US" smtClean="0"/>
              <a:t>11/18/13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05D26F51-4AE2-2545-BAA8-AA74E4AAA593}" type="slidenum">
              <a:rPr lang="en-US" smtClean="0"/>
              <a:pPr/>
              <a:t>‹#›</a:t>
            </a:fld>
            <a:endParaRPr lang="en-US"/>
          </a:p>
        </p:txBody>
      </p:sp>
    </p:spTree>
    <p:extLst>
      <p:ext uri="{BB962C8B-B14F-4D97-AF65-F5344CB8AC3E}">
        <p14:creationId xmlns:p14="http://schemas.microsoft.com/office/powerpoint/2010/main" val="3872319914"/>
      </p:ext>
    </p:extLst>
  </p:cSld>
  <p:clrMap bg1="lt1" tx1="dk1" bg2="lt2" tx2="dk2" accent1="accent1" accent2="accent2" accent3="accent3" accent4="accent4" accent5="accent5" accent6="accent6" hlink="hlink" folHlink="folHlink"/>
  <p:sldLayoutIdLst>
    <p:sldLayoutId id="2147483670" r:id="rId1"/>
    <p:sldLayoutId id="2147483667" r:id="rId2"/>
    <p:sldLayoutId id="2147483663" r:id="rId3"/>
    <p:sldLayoutId id="2147483664" r:id="rId4"/>
    <p:sldLayoutId id="2147483665" r:id="rId5"/>
    <p:sldLayoutId id="2147483672" r:id="rId6"/>
    <p:sldLayoutId id="2147483669" r:id="rId7"/>
    <p:sldLayoutId id="2147483671" r:id="rId8"/>
    <p:sldLayoutId id="2147483660" r:id="rId9"/>
    <p:sldLayoutId id="2147483673" r:id="rId10"/>
    <p:sldLayoutId id="2147483661" r:id="rId11"/>
    <p:sldLayoutId id="2147483662" r:id="rId12"/>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hf hdr="0" ftr="0" dt="0"/>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8.png"/><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jpe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4853778" y="2164343"/>
            <a:ext cx="331600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r>
              <a:rPr lang="en-US" sz="4000" cap="small" spc="-100" dirty="0" smtClean="0">
                <a:solidFill>
                  <a:srgbClr val="50514C"/>
                </a:solidFill>
                <a:latin typeface="Arial"/>
                <a:cs typeface="Arial"/>
              </a:rPr>
              <a:t>Population Dynamics</a:t>
            </a:r>
            <a:endParaRPr lang="en-US" sz="4000" dirty="0">
              <a:solidFill>
                <a:srgbClr val="50514C"/>
              </a:solidFill>
              <a:latin typeface="Arial"/>
              <a:cs typeface="Arial"/>
            </a:endParaRPr>
          </a:p>
        </p:txBody>
      </p:sp>
      <p:pic>
        <p:nvPicPr>
          <p:cNvPr id="11" name="Picture 2" descr="File:Charging Leopard-001.JPG"/>
          <p:cNvPicPr>
            <a:picLocks noChangeArrowheads="1"/>
          </p:cNvPicPr>
          <p:nvPr/>
        </p:nvPicPr>
        <p:blipFill rotWithShape="1">
          <a:blip r:embed="rId3">
            <a:extLst>
              <a:ext uri="{28A0092B-C50C-407E-A947-70E740481C1C}">
                <a14:useLocalDpi xmlns:a14="http://schemas.microsoft.com/office/drawing/2010/main" val="0"/>
              </a:ext>
            </a:extLst>
          </a:blip>
          <a:srcRect t="8619" b="20557"/>
          <a:stretch/>
        </p:blipFill>
        <p:spPr bwMode="auto">
          <a:xfrm>
            <a:off x="4962750" y="1034519"/>
            <a:ext cx="914400" cy="914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p:cNvPicPr>
          <p:nvPr/>
        </p:nvPicPr>
        <p:blipFill rotWithShape="1">
          <a:blip r:embed="rId4"/>
          <a:srcRect l="7319" r="5305"/>
          <a:stretch/>
        </p:blipFill>
        <p:spPr>
          <a:xfrm>
            <a:off x="5999270" y="1027989"/>
            <a:ext cx="914400" cy="914400"/>
          </a:xfrm>
          <a:prstGeom prst="rect">
            <a:avLst/>
          </a:prstGeom>
          <a:ln>
            <a:noFill/>
          </a:ln>
          <a:effectLst>
            <a:outerShdw blurRad="292100" dist="139700" dir="2700000" algn="tl" rotWithShape="0">
              <a:srgbClr val="333333">
                <a:alpha val="65000"/>
              </a:srgbClr>
            </a:outerShdw>
          </a:effectLst>
        </p:spPr>
      </p:pic>
      <p:pic>
        <p:nvPicPr>
          <p:cNvPr id="4" name="Picture 3" descr="barswa.jpg"/>
          <p:cNvPicPr>
            <a:picLocks/>
          </p:cNvPicPr>
          <p:nvPr/>
        </p:nvPicPr>
        <p:blipFill rotWithShape="1">
          <a:blip r:embed="rId5">
            <a:extLst>
              <a:ext uri="{28A0092B-C50C-407E-A947-70E740481C1C}">
                <a14:useLocalDpi xmlns:a14="http://schemas.microsoft.com/office/drawing/2010/main" val="0"/>
              </a:ext>
            </a:extLst>
          </a:blip>
          <a:srcRect l="27350" r="13386"/>
          <a:stretch/>
        </p:blipFill>
        <p:spPr>
          <a:xfrm>
            <a:off x="7041673" y="1034519"/>
            <a:ext cx="914400" cy="914400"/>
          </a:xfrm>
          <a:prstGeom prst="rect">
            <a:avLst/>
          </a:prstGeom>
          <a:ln>
            <a:noFill/>
          </a:ln>
          <a:effectLst>
            <a:outerShdw blurRad="292100" dist="139700" dir="2700000" algn="tl" rotWithShape="0">
              <a:srgbClr val="333333">
                <a:alpha val="65000"/>
              </a:srgbClr>
            </a:outerShdw>
          </a:effectLst>
        </p:spPr>
      </p:pic>
      <p:pic>
        <p:nvPicPr>
          <p:cNvPr id="9" name="Picture 8" descr="cactus.jpg"/>
          <p:cNvPicPr>
            <a:picLocks/>
          </p:cNvPicPr>
          <p:nvPr/>
        </p:nvPicPr>
        <p:blipFill rotWithShape="1">
          <a:blip r:embed="rId6">
            <a:extLst>
              <a:ext uri="{28A0092B-C50C-407E-A947-70E740481C1C}">
                <a14:useLocalDpi xmlns:a14="http://schemas.microsoft.com/office/drawing/2010/main" val="0"/>
              </a:ext>
            </a:extLst>
          </a:blip>
          <a:srcRect l="6996" r="16236"/>
          <a:stretch/>
        </p:blipFill>
        <p:spPr>
          <a:xfrm>
            <a:off x="8088813" y="1034519"/>
            <a:ext cx="914400" cy="9144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182577" y="6266406"/>
            <a:ext cx="184666" cy="369332"/>
          </a:xfrm>
          <a:prstGeom prst="rect">
            <a:avLst/>
          </a:prstGeom>
          <a:noFill/>
        </p:spPr>
        <p:txBody>
          <a:bodyPr wrap="none" rtlCol="0">
            <a:spAutoFit/>
          </a:bodyPr>
          <a:lstStyle/>
          <a:p>
            <a:endParaRPr lang="en-US" dirty="0"/>
          </a:p>
        </p:txBody>
      </p:sp>
      <p:pic>
        <p:nvPicPr>
          <p:cNvPr id="8" name="Picture 7"/>
          <p:cNvPicPr>
            <a:picLocks noChangeAspect="1"/>
          </p:cNvPicPr>
          <p:nvPr/>
        </p:nvPicPr>
        <p:blipFill rotWithShape="1">
          <a:blip r:embed="rId7"/>
          <a:srcRect r="41141"/>
          <a:stretch/>
        </p:blipFill>
        <p:spPr>
          <a:xfrm>
            <a:off x="127000" y="2070938"/>
            <a:ext cx="4131380" cy="46727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327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0" y="0"/>
            <a:ext cx="9144000" cy="1143000"/>
          </a:xfrm>
          <a:prstGeom prst="rect">
            <a:avLst/>
          </a:prstGeom>
        </p:spPr>
        <p:txBody>
          <a:bodyPr>
            <a:noAutofit/>
          </a:bodyPr>
          <a:lstStyle>
            <a:lvl1pPr algn="ctr" defTabSz="457200" rtl="0" eaLnBrk="1" latinLnBrk="0" hangingPunct="1">
              <a:spcBef>
                <a:spcPct val="0"/>
              </a:spcBef>
              <a:buNone/>
              <a:defRPr sz="4400" b="1" i="0" kern="1200">
                <a:solidFill>
                  <a:schemeClr val="tx1"/>
                </a:solidFill>
                <a:latin typeface="Arial"/>
                <a:ea typeface="+mj-ea"/>
                <a:cs typeface="Arial"/>
              </a:defRPr>
            </a:lvl1pPr>
          </a:lstStyle>
          <a:p>
            <a:r>
              <a:rPr lang="en-US" sz="3600" dirty="0" smtClean="0">
                <a:solidFill>
                  <a:schemeClr val="bg1"/>
                </a:solidFill>
                <a:latin typeface="+mj-lt"/>
              </a:rPr>
              <a:t>Ten Years Ago….</a:t>
            </a:r>
            <a:endParaRPr lang="en-US" sz="3600" dirty="0">
              <a:solidFill>
                <a:schemeClr val="bg1"/>
              </a:solidFill>
              <a:latin typeface="+mj-lt"/>
            </a:endParaRPr>
          </a:p>
        </p:txBody>
      </p:sp>
      <p:sp>
        <p:nvSpPr>
          <p:cNvPr id="3" name="Rectangle 3"/>
          <p:cNvSpPr txBox="1">
            <a:spLocks noRot="1" noChangeArrowheads="1"/>
          </p:cNvSpPr>
          <p:nvPr/>
        </p:nvSpPr>
        <p:spPr>
          <a:xfrm>
            <a:off x="304800" y="1143000"/>
            <a:ext cx="8540750" cy="30385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None/>
            </a:pPr>
            <a:r>
              <a:rPr lang="en-US" dirty="0"/>
              <a:t>2000 World Census</a:t>
            </a:r>
          </a:p>
          <a:p>
            <a:pPr>
              <a:buFont typeface="Wingdings" charset="0"/>
              <a:buNone/>
            </a:pPr>
            <a:r>
              <a:rPr lang="en-US" dirty="0"/>
              <a:t>	Average crude birth rate – 22</a:t>
            </a:r>
          </a:p>
          <a:p>
            <a:pPr>
              <a:buFont typeface="Wingdings" charset="0"/>
              <a:buNone/>
            </a:pPr>
            <a:r>
              <a:rPr lang="en-US" dirty="0"/>
              <a:t>	Average crude death rate - 9</a:t>
            </a:r>
          </a:p>
          <a:p>
            <a:r>
              <a:rPr lang="en-US" dirty="0"/>
              <a:t>Rate of World's Population Change (%) = (Birth Rate - Death Rate)/1000 people x 100</a:t>
            </a:r>
          </a:p>
          <a:p>
            <a:pPr lvl="1">
              <a:buFont typeface="Wingdings" charset="0"/>
              <a:buNone/>
            </a:pPr>
            <a:r>
              <a:rPr lang="en-US" sz="3200" dirty="0"/>
              <a:t>= (CBR - CDR)/10</a:t>
            </a:r>
          </a:p>
          <a:p>
            <a:pPr lvl="1">
              <a:buFont typeface="Wingdings" charset="0"/>
              <a:buNone/>
            </a:pPr>
            <a:endParaRPr lang="en-US" sz="3200" dirty="0"/>
          </a:p>
          <a:p>
            <a:pPr lvl="2">
              <a:buFont typeface="Wingdings" charset="0"/>
              <a:buNone/>
            </a:pPr>
            <a:r>
              <a:rPr lang="en-US" sz="3200" b="1" dirty="0"/>
              <a:t>1.3% Population growth</a:t>
            </a:r>
          </a:p>
        </p:txBody>
      </p:sp>
    </p:spTree>
    <p:extLst>
      <p:ext uri="{BB962C8B-B14F-4D97-AF65-F5344CB8AC3E}">
        <p14:creationId xmlns:p14="http://schemas.microsoft.com/office/powerpoint/2010/main" val="3086947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903481"/>
          </a:xfrm>
          <a:prstGeom prst="rect">
            <a:avLst/>
          </a:prstGeom>
        </p:spPr>
        <p:txBody>
          <a:bodyPr/>
          <a:lstStyle>
            <a:lvl1pPr algn="ctr" defTabSz="457200" rtl="0" eaLnBrk="1" latinLnBrk="0" hangingPunct="1">
              <a:spcBef>
                <a:spcPct val="0"/>
              </a:spcBef>
              <a:buNone/>
              <a:defRPr sz="4400" b="1" i="0" kern="1200">
                <a:solidFill>
                  <a:schemeClr val="tx1"/>
                </a:solidFill>
                <a:latin typeface="Arial"/>
                <a:ea typeface="+mj-ea"/>
                <a:cs typeface="Arial"/>
              </a:defRPr>
            </a:lvl1pPr>
          </a:lstStyle>
          <a:p>
            <a:r>
              <a:rPr lang="en-US" dirty="0" smtClean="0">
                <a:solidFill>
                  <a:srgbClr val="FFFFFF"/>
                </a:solidFill>
              </a:rPr>
              <a:t>Global Fertility Rate</a:t>
            </a:r>
            <a:endParaRPr lang="en-US" dirty="0">
              <a:solidFill>
                <a:srgbClr val="FFFFFF"/>
              </a:solidFill>
            </a:endParaRPr>
          </a:p>
        </p:txBody>
      </p:sp>
      <p:sp>
        <p:nvSpPr>
          <p:cNvPr id="15" name="TextBox 14"/>
          <p:cNvSpPr txBox="1"/>
          <p:nvPr/>
        </p:nvSpPr>
        <p:spPr>
          <a:xfrm>
            <a:off x="8466394" y="5220664"/>
            <a:ext cx="184666" cy="369332"/>
          </a:xfrm>
          <a:prstGeom prst="rect">
            <a:avLst/>
          </a:prstGeom>
          <a:noFill/>
        </p:spPr>
        <p:txBody>
          <a:bodyPr wrap="none" rtlCol="0">
            <a:spAutoFit/>
          </a:bodyPr>
          <a:lstStyle/>
          <a:p>
            <a:endParaRPr lang="en-US" dirty="0"/>
          </a:p>
        </p:txBody>
      </p:sp>
      <p:sp>
        <p:nvSpPr>
          <p:cNvPr id="2" name="TextBox 1"/>
          <p:cNvSpPr txBox="1"/>
          <p:nvPr/>
        </p:nvSpPr>
        <p:spPr>
          <a:xfrm>
            <a:off x="2149374" y="6716047"/>
            <a:ext cx="184666" cy="369332"/>
          </a:xfrm>
          <a:prstGeom prst="rect">
            <a:avLst/>
          </a:prstGeom>
          <a:noFill/>
        </p:spPr>
        <p:txBody>
          <a:bodyPr wrap="none" rtlCol="0">
            <a:spAutoFit/>
          </a:bodyPr>
          <a:lstStyle/>
          <a:p>
            <a:endParaRPr lang="en-US"/>
          </a:p>
        </p:txBody>
      </p:sp>
      <p:sp>
        <p:nvSpPr>
          <p:cNvPr id="46" name="Content Placeholder 3"/>
          <p:cNvSpPr txBox="1">
            <a:spLocks/>
          </p:cNvSpPr>
          <p:nvPr/>
        </p:nvSpPr>
        <p:spPr>
          <a:xfrm>
            <a:off x="244247" y="1025724"/>
            <a:ext cx="8682983" cy="269863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Wingdings" charset="0"/>
              <a:buNone/>
            </a:pPr>
            <a:r>
              <a:rPr lang="en-US" sz="3400" dirty="0"/>
              <a:t>There are two types of fertility rates</a:t>
            </a:r>
          </a:p>
          <a:p>
            <a:pPr>
              <a:buFont typeface="Wingdings" charset="0"/>
              <a:buNone/>
            </a:pPr>
            <a:r>
              <a:rPr lang="en-US" sz="2600" dirty="0"/>
              <a:t>1. Total Fertility Rate (TFR)</a:t>
            </a:r>
          </a:p>
          <a:p>
            <a:pPr lvl="1"/>
            <a:r>
              <a:rPr lang="en-US" sz="2600" dirty="0"/>
              <a:t>TFR is an estimate of the average number of children a woman will have during here childbearing years under current age-specific birth rates. </a:t>
            </a:r>
            <a:endParaRPr lang="en-US" sz="2600" dirty="0" smtClean="0"/>
          </a:p>
          <a:p>
            <a:pPr>
              <a:buFont typeface="Wingdings" charset="0"/>
              <a:buNone/>
            </a:pPr>
            <a:r>
              <a:rPr lang="en-US" sz="2600" dirty="0"/>
              <a:t>2.  Replacement Level Fertility</a:t>
            </a:r>
          </a:p>
          <a:p>
            <a:pPr lvl="1"/>
            <a:r>
              <a:rPr lang="en-US" sz="2600" dirty="0"/>
              <a:t>This is the number of children a couple must bear to replace themselves.(2.1 in developed countries and 2.5 in developing countries). These numbers are greater than 2 because some female children die before reaching their reproductive years.</a:t>
            </a:r>
          </a:p>
          <a:p>
            <a:pPr lvl="1"/>
            <a:endParaRPr lang="en-US" sz="2400" dirty="0" smtClean="0">
              <a:latin typeface="Arial" charset="0"/>
            </a:endParaRPr>
          </a:p>
        </p:txBody>
      </p:sp>
    </p:spTree>
    <p:extLst>
      <p:ext uri="{BB962C8B-B14F-4D97-AF65-F5344CB8AC3E}">
        <p14:creationId xmlns:p14="http://schemas.microsoft.com/office/powerpoint/2010/main" val="1033805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903481"/>
          </a:xfrm>
          <a:prstGeom prst="rect">
            <a:avLst/>
          </a:prstGeom>
        </p:spPr>
        <p:txBody>
          <a:bodyPr/>
          <a:lstStyle>
            <a:lvl1pPr algn="ctr" defTabSz="457200" rtl="0" eaLnBrk="1" latinLnBrk="0" hangingPunct="1">
              <a:spcBef>
                <a:spcPct val="0"/>
              </a:spcBef>
              <a:buNone/>
              <a:defRPr sz="4400" b="1" i="0" kern="1200">
                <a:solidFill>
                  <a:schemeClr val="tx1"/>
                </a:solidFill>
                <a:latin typeface="Arial"/>
                <a:ea typeface="+mj-ea"/>
                <a:cs typeface="Arial"/>
              </a:defRPr>
            </a:lvl1pPr>
          </a:lstStyle>
          <a:p>
            <a:r>
              <a:rPr lang="en-US" dirty="0" smtClean="0">
                <a:solidFill>
                  <a:srgbClr val="FFFFFF"/>
                </a:solidFill>
              </a:rPr>
              <a:t>Age Structure Diagram</a:t>
            </a:r>
          </a:p>
        </p:txBody>
      </p:sp>
      <p:sp>
        <p:nvSpPr>
          <p:cNvPr id="15" name="TextBox 14"/>
          <p:cNvSpPr txBox="1"/>
          <p:nvPr/>
        </p:nvSpPr>
        <p:spPr>
          <a:xfrm>
            <a:off x="8466394" y="5220664"/>
            <a:ext cx="184666" cy="369332"/>
          </a:xfrm>
          <a:prstGeom prst="rect">
            <a:avLst/>
          </a:prstGeom>
          <a:noFill/>
        </p:spPr>
        <p:txBody>
          <a:bodyPr wrap="none" rtlCol="0">
            <a:spAutoFit/>
          </a:bodyPr>
          <a:lstStyle/>
          <a:p>
            <a:endParaRPr lang="en-US" dirty="0"/>
          </a:p>
        </p:txBody>
      </p:sp>
      <p:sp>
        <p:nvSpPr>
          <p:cNvPr id="2" name="TextBox 1"/>
          <p:cNvSpPr txBox="1"/>
          <p:nvPr/>
        </p:nvSpPr>
        <p:spPr>
          <a:xfrm>
            <a:off x="2149374" y="6716047"/>
            <a:ext cx="184666" cy="369332"/>
          </a:xfrm>
          <a:prstGeom prst="rect">
            <a:avLst/>
          </a:prstGeom>
          <a:noFill/>
        </p:spPr>
        <p:txBody>
          <a:bodyPr wrap="none" rtlCol="0">
            <a:spAutoFit/>
          </a:bodyPr>
          <a:lstStyle/>
          <a:p>
            <a:endParaRPr lang="en-US"/>
          </a:p>
        </p:txBody>
      </p:sp>
      <p:sp>
        <p:nvSpPr>
          <p:cNvPr id="46" name="Content Placeholder 3"/>
          <p:cNvSpPr txBox="1">
            <a:spLocks/>
          </p:cNvSpPr>
          <p:nvPr/>
        </p:nvSpPr>
        <p:spPr>
          <a:xfrm>
            <a:off x="720537" y="1599640"/>
            <a:ext cx="7803694" cy="269863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None/>
            </a:pPr>
            <a:r>
              <a:rPr lang="en-US" dirty="0"/>
              <a:t>Age Structure Diagrams - show the proportion of the population at each age level.</a:t>
            </a:r>
          </a:p>
          <a:p>
            <a:r>
              <a:rPr lang="en-US" dirty="0"/>
              <a:t>Three main age categories:</a:t>
            </a:r>
          </a:p>
          <a:p>
            <a:pPr lvl="1"/>
            <a:r>
              <a:rPr lang="en-US" dirty="0" smtClean="0"/>
              <a:t>pre-reproductive </a:t>
            </a:r>
            <a:r>
              <a:rPr lang="en-US" dirty="0"/>
              <a:t>(ages 0-14)</a:t>
            </a:r>
          </a:p>
          <a:p>
            <a:pPr lvl="1"/>
            <a:r>
              <a:rPr lang="en-US" dirty="0"/>
              <a:t>reproductive (15-44)</a:t>
            </a:r>
          </a:p>
          <a:p>
            <a:pPr lvl="1"/>
            <a:r>
              <a:rPr lang="en-US" dirty="0" smtClean="0"/>
              <a:t>post-reproductive </a:t>
            </a:r>
            <a:r>
              <a:rPr lang="en-US" dirty="0"/>
              <a:t>(45+)</a:t>
            </a:r>
          </a:p>
          <a:p>
            <a:pPr lvl="1"/>
            <a:endParaRPr lang="en-US" sz="2400" dirty="0" smtClean="0">
              <a:latin typeface="Arial" charset="0"/>
            </a:endParaRPr>
          </a:p>
        </p:txBody>
      </p:sp>
    </p:spTree>
    <p:extLst>
      <p:ext uri="{BB962C8B-B14F-4D97-AF65-F5344CB8AC3E}">
        <p14:creationId xmlns:p14="http://schemas.microsoft.com/office/powerpoint/2010/main" val="1242555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18042" y="195377"/>
            <a:ext cx="8901473" cy="1001900"/>
          </a:xfrm>
        </p:spPr>
        <p:txBody>
          <a:bodyPr>
            <a:normAutofit fontScale="55000" lnSpcReduction="20000"/>
          </a:bodyPr>
          <a:lstStyle/>
          <a:p>
            <a:pPr algn="ctr"/>
            <a:r>
              <a:rPr lang="en-US" sz="9600" dirty="0" smtClean="0">
                <a:solidFill>
                  <a:schemeClr val="accent4">
                    <a:alpha val="50000"/>
                  </a:schemeClr>
                </a:solidFill>
              </a:rPr>
              <a:t>Age Structure Diagrams</a:t>
            </a:r>
            <a:endParaRPr lang="en-US" sz="9600" dirty="0">
              <a:solidFill>
                <a:schemeClr val="accent4">
                  <a:alpha val="50000"/>
                </a:schemeClr>
              </a:solidFill>
            </a:endParaRPr>
          </a:p>
        </p:txBody>
      </p:sp>
      <p:pic>
        <p:nvPicPr>
          <p:cNvPr id="5" name="Picture 4" descr="NMSI-Logo-CMYK.png"/>
          <p:cNvPicPr>
            <a:picLocks noChangeAspect="1"/>
          </p:cNvPicPr>
          <p:nvPr/>
        </p:nvPicPr>
        <p:blipFill rotWithShape="1">
          <a:blip r:embed="rId3">
            <a:extLst>
              <a:ext uri="{28A0092B-C50C-407E-A947-70E740481C1C}">
                <a14:useLocalDpi xmlns:a14="http://schemas.microsoft.com/office/drawing/2010/main" val="0"/>
              </a:ext>
            </a:extLst>
          </a:blip>
          <a:srcRect r="72561"/>
          <a:stretch/>
        </p:blipFill>
        <p:spPr>
          <a:xfrm>
            <a:off x="33950" y="6506040"/>
            <a:ext cx="349973" cy="333324"/>
          </a:xfrm>
          <a:prstGeom prst="rect">
            <a:avLst/>
          </a:prstGeom>
          <a:ln>
            <a:noFill/>
          </a:ln>
          <a:effectLst>
            <a:outerShdw blurRad="292100" dist="139700" dir="2700000" algn="tl" rotWithShape="0">
              <a:srgbClr val="333333">
                <a:alpha val="65000"/>
              </a:srgbClr>
            </a:outerShdw>
          </a:effectLst>
        </p:spPr>
      </p:pic>
      <p:grpSp>
        <p:nvGrpSpPr>
          <p:cNvPr id="6" name="Group 14"/>
          <p:cNvGrpSpPr>
            <a:grpSpLocks/>
          </p:cNvGrpSpPr>
          <p:nvPr/>
        </p:nvGrpSpPr>
        <p:grpSpPr bwMode="auto">
          <a:xfrm>
            <a:off x="207604" y="1087378"/>
            <a:ext cx="8687619" cy="4139803"/>
            <a:chOff x="0" y="720"/>
            <a:chExt cx="5811" cy="2988"/>
          </a:xfrm>
          <a:effectLst/>
        </p:grpSpPr>
        <p:pic>
          <p:nvPicPr>
            <p:cNvPr id="7" name="Picture 15"/>
            <p:cNvPicPr>
              <a:picLocks noChangeAspect="1" noChangeArrowheads="1"/>
            </p:cNvPicPr>
            <p:nvPr/>
          </p:nvPicPr>
          <p:blipFill>
            <a:blip r:embed="rId4">
              <a:lum contrast="24000"/>
              <a:extLst>
                <a:ext uri="{28A0092B-C50C-407E-A947-70E740481C1C}">
                  <a14:useLocalDpi xmlns:a14="http://schemas.microsoft.com/office/drawing/2010/main" val="0"/>
                </a:ext>
              </a:extLst>
            </a:blip>
            <a:srcRect l="11140" r="10355"/>
            <a:stretch>
              <a:fillRect/>
            </a:stretch>
          </p:blipFill>
          <p:spPr bwMode="auto">
            <a:xfrm>
              <a:off x="3390" y="721"/>
              <a:ext cx="1198" cy="2292"/>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6"/>
            <p:cNvSpPr txBox="1">
              <a:spLocks noChangeArrowheads="1"/>
            </p:cNvSpPr>
            <p:nvPr/>
          </p:nvSpPr>
          <p:spPr bwMode="auto">
            <a:xfrm>
              <a:off x="668" y="3034"/>
              <a:ext cx="956" cy="674"/>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r>
                <a:rPr lang="en-US" sz="1600" b="1">
                  <a:solidFill>
                    <a:srgbClr val="000000"/>
                  </a:solidFill>
                  <a:latin typeface="Arial" charset="0"/>
                </a:rPr>
                <a:t>Rapid Growth</a:t>
              </a:r>
            </a:p>
            <a:p>
              <a:pPr algn="ctr"/>
              <a:r>
                <a:rPr lang="en-US" sz="1600">
                  <a:solidFill>
                    <a:srgbClr val="000000"/>
                  </a:solidFill>
                  <a:latin typeface="Arial" charset="0"/>
                </a:rPr>
                <a:t>Guatemala</a:t>
              </a:r>
            </a:p>
            <a:p>
              <a:pPr algn="ctr"/>
              <a:r>
                <a:rPr lang="en-US" sz="1600">
                  <a:solidFill>
                    <a:srgbClr val="000000"/>
                  </a:solidFill>
                  <a:latin typeface="Arial" charset="0"/>
                </a:rPr>
                <a:t>Nigeria</a:t>
              </a:r>
            </a:p>
            <a:p>
              <a:pPr algn="ctr"/>
              <a:r>
                <a:rPr lang="en-US" sz="1600">
                  <a:solidFill>
                    <a:srgbClr val="000000"/>
                  </a:solidFill>
                  <a:latin typeface="Arial" charset="0"/>
                </a:rPr>
                <a:t>Saudi Arabia</a:t>
              </a:r>
              <a:endParaRPr lang="en-US" sz="1600" b="1">
                <a:solidFill>
                  <a:srgbClr val="000000"/>
                </a:solidFill>
                <a:latin typeface="Arial" charset="0"/>
              </a:endParaRPr>
            </a:p>
          </p:txBody>
        </p:sp>
        <p:pic>
          <p:nvPicPr>
            <p:cNvPr id="9" name="Picture 17"/>
            <p:cNvPicPr>
              <a:picLocks noChangeAspect="1" noChangeArrowheads="1"/>
            </p:cNvPicPr>
            <p:nvPr/>
          </p:nvPicPr>
          <p:blipFill>
            <a:blip r:embed="rId5">
              <a:lum contrast="24000"/>
              <a:extLst>
                <a:ext uri="{28A0092B-C50C-407E-A947-70E740481C1C}">
                  <a14:useLocalDpi xmlns:a14="http://schemas.microsoft.com/office/drawing/2010/main" val="0"/>
                </a:ext>
              </a:extLst>
            </a:blip>
            <a:srcRect l="11118" r="13086"/>
            <a:stretch>
              <a:fillRect/>
            </a:stretch>
          </p:blipFill>
          <p:spPr bwMode="auto">
            <a:xfrm>
              <a:off x="4502" y="725"/>
              <a:ext cx="1309" cy="22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8"/>
            <p:cNvSpPr txBox="1">
              <a:spLocks noChangeArrowheads="1"/>
            </p:cNvSpPr>
            <p:nvPr/>
          </p:nvSpPr>
          <p:spPr bwMode="auto">
            <a:xfrm>
              <a:off x="2392" y="3034"/>
              <a:ext cx="900" cy="674"/>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r>
                <a:rPr lang="en-US" sz="1600" b="1">
                  <a:solidFill>
                    <a:srgbClr val="000000"/>
                  </a:solidFill>
                  <a:latin typeface="Arial" charset="0"/>
                </a:rPr>
                <a:t>Slow Growth</a:t>
              </a:r>
            </a:p>
            <a:p>
              <a:pPr algn="ctr"/>
              <a:r>
                <a:rPr lang="en-US" sz="1600">
                  <a:solidFill>
                    <a:srgbClr val="000000"/>
                  </a:solidFill>
                  <a:latin typeface="Arial" charset="0"/>
                </a:rPr>
                <a:t>United States</a:t>
              </a:r>
            </a:p>
            <a:p>
              <a:pPr algn="ctr"/>
              <a:r>
                <a:rPr lang="en-US" sz="1600">
                  <a:solidFill>
                    <a:srgbClr val="000000"/>
                  </a:solidFill>
                  <a:latin typeface="Arial" charset="0"/>
                </a:rPr>
                <a:t>Australia</a:t>
              </a:r>
            </a:p>
            <a:p>
              <a:pPr algn="ctr"/>
              <a:r>
                <a:rPr lang="en-US" sz="1600">
                  <a:solidFill>
                    <a:srgbClr val="000000"/>
                  </a:solidFill>
                  <a:latin typeface="Arial" charset="0"/>
                </a:rPr>
                <a:t>Canada</a:t>
              </a:r>
              <a:endParaRPr lang="en-US" sz="1600" b="1">
                <a:solidFill>
                  <a:srgbClr val="000000"/>
                </a:solidFill>
                <a:latin typeface="Arial" charset="0"/>
              </a:endParaRPr>
            </a:p>
          </p:txBody>
        </p:sp>
        <p:sp>
          <p:nvSpPr>
            <p:cNvPr id="12" name="Text Box 19"/>
            <p:cNvSpPr txBox="1">
              <a:spLocks noChangeArrowheads="1"/>
            </p:cNvSpPr>
            <p:nvPr/>
          </p:nvSpPr>
          <p:spPr bwMode="auto">
            <a:xfrm>
              <a:off x="527" y="984"/>
              <a:ext cx="401" cy="21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r>
                <a:rPr lang="en-US" sz="1600" b="1">
                  <a:solidFill>
                    <a:srgbClr val="000000"/>
                  </a:solidFill>
                  <a:latin typeface="Arial" charset="0"/>
                </a:rPr>
                <a:t>Male</a:t>
              </a:r>
            </a:p>
          </p:txBody>
        </p:sp>
        <p:sp>
          <p:nvSpPr>
            <p:cNvPr id="13" name="Text Box 20"/>
            <p:cNvSpPr txBox="1">
              <a:spLocks noChangeArrowheads="1"/>
            </p:cNvSpPr>
            <p:nvPr/>
          </p:nvSpPr>
          <p:spPr bwMode="auto">
            <a:xfrm>
              <a:off x="1385" y="984"/>
              <a:ext cx="557" cy="21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r>
                <a:rPr lang="en-US" sz="1600" b="1">
                  <a:solidFill>
                    <a:srgbClr val="000000"/>
                  </a:solidFill>
                  <a:latin typeface="Arial" charset="0"/>
                </a:rPr>
                <a:t>Female</a:t>
              </a:r>
            </a:p>
          </p:txBody>
        </p:sp>
        <p:grpSp>
          <p:nvGrpSpPr>
            <p:cNvPr id="14" name="Group 21"/>
            <p:cNvGrpSpPr>
              <a:grpSpLocks/>
            </p:cNvGrpSpPr>
            <p:nvPr/>
          </p:nvGrpSpPr>
          <p:grpSpPr bwMode="auto">
            <a:xfrm>
              <a:off x="0" y="720"/>
              <a:ext cx="5724" cy="2988"/>
              <a:chOff x="0" y="720"/>
              <a:chExt cx="5724" cy="2988"/>
            </a:xfrm>
          </p:grpSpPr>
          <p:pic>
            <p:nvPicPr>
              <p:cNvPr id="15" name="Picture 22"/>
              <p:cNvPicPr>
                <a:picLocks noChangeAspect="1" noChangeArrowheads="1"/>
              </p:cNvPicPr>
              <p:nvPr/>
            </p:nvPicPr>
            <p:blipFill>
              <a:blip r:embed="rId6">
                <a:lum contrast="24000"/>
                <a:extLst>
                  <a:ext uri="{28A0092B-C50C-407E-A947-70E740481C1C}">
                    <a14:useLocalDpi xmlns:a14="http://schemas.microsoft.com/office/drawing/2010/main" val="0"/>
                  </a:ext>
                </a:extLst>
              </a:blip>
              <a:srcRect/>
              <a:stretch>
                <a:fillRect/>
              </a:stretch>
            </p:blipFill>
            <p:spPr bwMode="auto">
              <a:xfrm>
                <a:off x="0" y="747"/>
                <a:ext cx="2293" cy="226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3"/>
              <p:cNvPicPr>
                <a:picLocks noChangeAspect="1" noChangeArrowheads="1"/>
              </p:cNvPicPr>
              <p:nvPr/>
            </p:nvPicPr>
            <p:blipFill>
              <a:blip r:embed="rId7">
                <a:lum contrast="24000"/>
                <a:extLst>
                  <a:ext uri="{28A0092B-C50C-407E-A947-70E740481C1C}">
                    <a14:useLocalDpi xmlns:a14="http://schemas.microsoft.com/office/drawing/2010/main" val="0"/>
                  </a:ext>
                </a:extLst>
              </a:blip>
              <a:srcRect/>
              <a:stretch>
                <a:fillRect/>
              </a:stretch>
            </p:blipFill>
            <p:spPr bwMode="auto">
              <a:xfrm>
                <a:off x="2140" y="720"/>
                <a:ext cx="1404" cy="2293"/>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24"/>
              <p:cNvSpPr txBox="1">
                <a:spLocks noChangeArrowheads="1"/>
              </p:cNvSpPr>
              <p:nvPr/>
            </p:nvSpPr>
            <p:spPr bwMode="auto">
              <a:xfrm>
                <a:off x="3550" y="3034"/>
                <a:ext cx="878" cy="674"/>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r>
                  <a:rPr lang="en-US" sz="1600" b="1">
                    <a:solidFill>
                      <a:srgbClr val="000000"/>
                    </a:solidFill>
                    <a:latin typeface="Arial" charset="0"/>
                  </a:rPr>
                  <a:t>Zero Growth</a:t>
                </a:r>
              </a:p>
              <a:p>
                <a:pPr algn="ctr"/>
                <a:r>
                  <a:rPr lang="en-US" sz="1600">
                    <a:solidFill>
                      <a:srgbClr val="000000"/>
                    </a:solidFill>
                    <a:latin typeface="Arial" charset="0"/>
                  </a:rPr>
                  <a:t>Spain</a:t>
                </a:r>
              </a:p>
              <a:p>
                <a:pPr algn="ctr"/>
                <a:r>
                  <a:rPr lang="en-US" sz="1600">
                    <a:solidFill>
                      <a:srgbClr val="000000"/>
                    </a:solidFill>
                    <a:latin typeface="Arial" charset="0"/>
                  </a:rPr>
                  <a:t>Austria</a:t>
                </a:r>
              </a:p>
              <a:p>
                <a:pPr algn="ctr"/>
                <a:r>
                  <a:rPr lang="en-US" sz="1600">
                    <a:solidFill>
                      <a:srgbClr val="000000"/>
                    </a:solidFill>
                    <a:latin typeface="Arial" charset="0"/>
                  </a:rPr>
                  <a:t>Greece</a:t>
                </a:r>
                <a:endParaRPr lang="en-US" sz="1600" b="1">
                  <a:solidFill>
                    <a:srgbClr val="000000"/>
                  </a:solidFill>
                  <a:latin typeface="Arial" charset="0"/>
                </a:endParaRPr>
              </a:p>
            </p:txBody>
          </p:sp>
          <p:sp>
            <p:nvSpPr>
              <p:cNvPr id="18" name="Text Box 25"/>
              <p:cNvSpPr txBox="1">
                <a:spLocks noChangeArrowheads="1"/>
              </p:cNvSpPr>
              <p:nvPr/>
            </p:nvSpPr>
            <p:spPr bwMode="auto">
              <a:xfrm>
                <a:off x="4590" y="3034"/>
                <a:ext cx="1134" cy="674"/>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r>
                  <a:rPr lang="en-US" sz="1600" b="1">
                    <a:solidFill>
                      <a:srgbClr val="000000"/>
                    </a:solidFill>
                    <a:latin typeface="Arial" charset="0"/>
                  </a:rPr>
                  <a:t>Negative Growth</a:t>
                </a:r>
              </a:p>
              <a:p>
                <a:pPr algn="ctr"/>
                <a:r>
                  <a:rPr lang="en-US" sz="1600">
                    <a:solidFill>
                      <a:srgbClr val="000000"/>
                    </a:solidFill>
                    <a:latin typeface="Arial" charset="0"/>
                  </a:rPr>
                  <a:t>Germany</a:t>
                </a:r>
              </a:p>
              <a:p>
                <a:pPr algn="ctr"/>
                <a:r>
                  <a:rPr lang="en-US" sz="1600">
                    <a:solidFill>
                      <a:srgbClr val="000000"/>
                    </a:solidFill>
                    <a:latin typeface="Arial" charset="0"/>
                  </a:rPr>
                  <a:t>Bulgaria</a:t>
                </a:r>
              </a:p>
              <a:p>
                <a:pPr algn="ctr"/>
                <a:r>
                  <a:rPr lang="en-US" sz="1600">
                    <a:solidFill>
                      <a:srgbClr val="000000"/>
                    </a:solidFill>
                    <a:latin typeface="Arial" charset="0"/>
                  </a:rPr>
                  <a:t>Sweden</a:t>
                </a:r>
                <a:endParaRPr lang="en-US" sz="1600" b="1">
                  <a:solidFill>
                    <a:srgbClr val="000000"/>
                  </a:solidFill>
                  <a:latin typeface="Arial" charset="0"/>
                </a:endParaRPr>
              </a:p>
            </p:txBody>
          </p:sp>
        </p:grpSp>
      </p:grpSp>
      <p:grpSp>
        <p:nvGrpSpPr>
          <p:cNvPr id="19" name="Group 5"/>
          <p:cNvGrpSpPr>
            <a:grpSpLocks/>
          </p:cNvGrpSpPr>
          <p:nvPr/>
        </p:nvGrpSpPr>
        <p:grpSpPr bwMode="auto">
          <a:xfrm>
            <a:off x="1750552" y="5605130"/>
            <a:ext cx="5980113" cy="336550"/>
            <a:chOff x="504" y="3962"/>
            <a:chExt cx="3767" cy="212"/>
          </a:xfrm>
        </p:grpSpPr>
        <p:grpSp>
          <p:nvGrpSpPr>
            <p:cNvPr id="20" name="Group 6"/>
            <p:cNvGrpSpPr>
              <a:grpSpLocks/>
            </p:cNvGrpSpPr>
            <p:nvPr/>
          </p:nvGrpSpPr>
          <p:grpSpPr bwMode="auto">
            <a:xfrm>
              <a:off x="504" y="4004"/>
              <a:ext cx="2905" cy="139"/>
              <a:chOff x="504" y="4004"/>
              <a:chExt cx="2905" cy="139"/>
            </a:xfrm>
          </p:grpSpPr>
          <p:pic>
            <p:nvPicPr>
              <p:cNvPr id="24" name="Picture 7"/>
              <p:cNvPicPr>
                <a:picLocks noChangeAspect="1" noChangeArrowheads="1"/>
              </p:cNvPicPr>
              <p:nvPr/>
            </p:nvPicPr>
            <p:blipFill>
              <a:blip r:embed="rId8">
                <a:lum contrast="24000"/>
                <a:extLst>
                  <a:ext uri="{28A0092B-C50C-407E-A947-70E740481C1C}">
                    <a14:useLocalDpi xmlns:a14="http://schemas.microsoft.com/office/drawing/2010/main" val="0"/>
                  </a:ext>
                </a:extLst>
              </a:blip>
              <a:srcRect/>
              <a:stretch>
                <a:fillRect/>
              </a:stretch>
            </p:blipFill>
            <p:spPr bwMode="auto">
              <a:xfrm>
                <a:off x="513" y="4004"/>
                <a:ext cx="2896" cy="139"/>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8"/>
              <p:cNvSpPr>
                <a:spLocks noChangeArrowheads="1"/>
              </p:cNvSpPr>
              <p:nvPr/>
            </p:nvSpPr>
            <p:spPr bwMode="auto">
              <a:xfrm>
                <a:off x="504" y="4008"/>
                <a:ext cx="256" cy="128"/>
              </a:xfrm>
              <a:prstGeom prst="rect">
                <a:avLst/>
              </a:prstGeom>
              <a:noFill/>
              <a:ln w="12700">
                <a:solidFill>
                  <a:srgbClr val="000000"/>
                </a:solidFill>
                <a:miter lim="800000"/>
                <a:headEnd type="none" w="med" len="lg"/>
                <a:tailEnd type="non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Rectangle 9"/>
              <p:cNvSpPr>
                <a:spLocks noChangeArrowheads="1"/>
              </p:cNvSpPr>
              <p:nvPr/>
            </p:nvSpPr>
            <p:spPr bwMode="auto">
              <a:xfrm>
                <a:off x="1776" y="4008"/>
                <a:ext cx="256" cy="128"/>
              </a:xfrm>
              <a:prstGeom prst="rect">
                <a:avLst/>
              </a:prstGeom>
              <a:noFill/>
              <a:ln w="12700">
                <a:solidFill>
                  <a:srgbClr val="000000"/>
                </a:solidFill>
                <a:miter lim="800000"/>
                <a:headEnd type="none" w="med" len="lg"/>
                <a:tailEnd type="non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Rectangle 10"/>
              <p:cNvSpPr>
                <a:spLocks noChangeArrowheads="1"/>
              </p:cNvSpPr>
              <p:nvPr/>
            </p:nvSpPr>
            <p:spPr bwMode="auto">
              <a:xfrm>
                <a:off x="3144" y="4008"/>
                <a:ext cx="256" cy="128"/>
              </a:xfrm>
              <a:prstGeom prst="rect">
                <a:avLst/>
              </a:prstGeom>
              <a:noFill/>
              <a:ln w="12700">
                <a:solidFill>
                  <a:srgbClr val="000000"/>
                </a:solidFill>
                <a:miter lim="800000"/>
                <a:headEnd type="none" w="med" len="lg"/>
                <a:tailEnd type="non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21" name="Text Box 11"/>
            <p:cNvSpPr txBox="1">
              <a:spLocks noChangeArrowheads="1"/>
            </p:cNvSpPr>
            <p:nvPr/>
          </p:nvSpPr>
          <p:spPr bwMode="auto">
            <a:xfrm>
              <a:off x="766" y="3962"/>
              <a:ext cx="720" cy="21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r>
                <a:rPr lang="en-US" sz="1600" b="1">
                  <a:solidFill>
                    <a:srgbClr val="000000"/>
                  </a:solidFill>
                  <a:latin typeface="Arial" charset="0"/>
                </a:rPr>
                <a:t>Ages 0-14</a:t>
              </a:r>
            </a:p>
          </p:txBody>
        </p:sp>
        <p:sp>
          <p:nvSpPr>
            <p:cNvPr id="22" name="Text Box 12"/>
            <p:cNvSpPr txBox="1">
              <a:spLocks noChangeArrowheads="1"/>
            </p:cNvSpPr>
            <p:nvPr/>
          </p:nvSpPr>
          <p:spPr bwMode="auto">
            <a:xfrm>
              <a:off x="2054" y="3962"/>
              <a:ext cx="791" cy="21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r>
                <a:rPr lang="en-US" sz="1600" b="1">
                  <a:solidFill>
                    <a:srgbClr val="000000"/>
                  </a:solidFill>
                  <a:latin typeface="Arial" charset="0"/>
                </a:rPr>
                <a:t>Ages 15-44</a:t>
              </a:r>
            </a:p>
          </p:txBody>
        </p:sp>
        <p:sp>
          <p:nvSpPr>
            <p:cNvPr id="23" name="Text Box 13"/>
            <p:cNvSpPr txBox="1">
              <a:spLocks noChangeArrowheads="1"/>
            </p:cNvSpPr>
            <p:nvPr/>
          </p:nvSpPr>
          <p:spPr bwMode="auto">
            <a:xfrm>
              <a:off x="3405" y="3962"/>
              <a:ext cx="866" cy="21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r>
                <a:rPr lang="en-US" sz="1600" b="1" dirty="0">
                  <a:solidFill>
                    <a:srgbClr val="000000"/>
                  </a:solidFill>
                  <a:latin typeface="Arial" charset="0"/>
                </a:rPr>
                <a:t>Ages 45-85+</a:t>
              </a:r>
            </a:p>
          </p:txBody>
        </p:sp>
      </p:grpSp>
    </p:spTree>
    <p:extLst>
      <p:ext uri="{BB962C8B-B14F-4D97-AF65-F5344CB8AC3E}">
        <p14:creationId xmlns:p14="http://schemas.microsoft.com/office/powerpoint/2010/main" val="842242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903481"/>
          </a:xfrm>
          <a:prstGeom prst="rect">
            <a:avLst/>
          </a:prstGeom>
        </p:spPr>
        <p:txBody>
          <a:bodyPr/>
          <a:lstStyle>
            <a:lvl1pPr algn="ctr" defTabSz="457200" rtl="0" eaLnBrk="1" latinLnBrk="0" hangingPunct="1">
              <a:spcBef>
                <a:spcPct val="0"/>
              </a:spcBef>
              <a:buNone/>
              <a:defRPr sz="4400" b="1" i="0" kern="1200">
                <a:solidFill>
                  <a:schemeClr val="tx1"/>
                </a:solidFill>
                <a:latin typeface="Arial"/>
                <a:ea typeface="+mj-ea"/>
                <a:cs typeface="Arial"/>
              </a:defRPr>
            </a:lvl1pPr>
          </a:lstStyle>
          <a:p>
            <a:r>
              <a:rPr lang="en-US" dirty="0" smtClean="0">
                <a:solidFill>
                  <a:srgbClr val="FFFFFF"/>
                </a:solidFill>
              </a:rPr>
              <a:t>Demographic Transition</a:t>
            </a:r>
          </a:p>
        </p:txBody>
      </p:sp>
      <p:sp>
        <p:nvSpPr>
          <p:cNvPr id="15" name="TextBox 14"/>
          <p:cNvSpPr txBox="1"/>
          <p:nvPr/>
        </p:nvSpPr>
        <p:spPr>
          <a:xfrm>
            <a:off x="8466394" y="5220664"/>
            <a:ext cx="184666" cy="369332"/>
          </a:xfrm>
          <a:prstGeom prst="rect">
            <a:avLst/>
          </a:prstGeom>
          <a:noFill/>
        </p:spPr>
        <p:txBody>
          <a:bodyPr wrap="none" rtlCol="0">
            <a:spAutoFit/>
          </a:bodyPr>
          <a:lstStyle/>
          <a:p>
            <a:endParaRPr lang="en-US" dirty="0"/>
          </a:p>
        </p:txBody>
      </p:sp>
      <p:sp>
        <p:nvSpPr>
          <p:cNvPr id="2" name="TextBox 1"/>
          <p:cNvSpPr txBox="1"/>
          <p:nvPr/>
        </p:nvSpPr>
        <p:spPr>
          <a:xfrm>
            <a:off x="2149374" y="6716047"/>
            <a:ext cx="184666" cy="369332"/>
          </a:xfrm>
          <a:prstGeom prst="rect">
            <a:avLst/>
          </a:prstGeom>
          <a:noFill/>
        </p:spPr>
        <p:txBody>
          <a:bodyPr wrap="none" rtlCol="0">
            <a:spAutoFit/>
          </a:bodyPr>
          <a:lstStyle/>
          <a:p>
            <a:endParaRPr lang="en-US"/>
          </a:p>
        </p:txBody>
      </p:sp>
      <p:sp>
        <p:nvSpPr>
          <p:cNvPr id="46" name="Content Placeholder 3"/>
          <p:cNvSpPr txBox="1">
            <a:spLocks/>
          </p:cNvSpPr>
          <p:nvPr/>
        </p:nvSpPr>
        <p:spPr>
          <a:xfrm>
            <a:off x="109918" y="940114"/>
            <a:ext cx="8939435" cy="559276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None/>
            </a:pPr>
            <a:r>
              <a:rPr lang="en-US" dirty="0"/>
              <a:t>Demographic </a:t>
            </a:r>
            <a:r>
              <a:rPr lang="en-US" dirty="0" smtClean="0"/>
              <a:t>Transition:  As </a:t>
            </a:r>
            <a:r>
              <a:rPr lang="en-US" dirty="0"/>
              <a:t>countries become more industrialized, first their death rates and then their birth rates decline.</a:t>
            </a:r>
          </a:p>
          <a:p>
            <a:pPr marL="0" indent="0">
              <a:buNone/>
            </a:pPr>
            <a:r>
              <a:rPr lang="en-US" dirty="0"/>
              <a:t>This Transition takes place in four stages:</a:t>
            </a:r>
          </a:p>
          <a:p>
            <a:pPr marL="971550" lvl="1" indent="-514350">
              <a:buFont typeface="+mj-lt"/>
              <a:buAutoNum type="arabicPeriod"/>
            </a:pPr>
            <a:r>
              <a:rPr lang="en-US" dirty="0" smtClean="0"/>
              <a:t>pre</a:t>
            </a:r>
            <a:r>
              <a:rPr lang="en-US" dirty="0"/>
              <a:t>-industrial stage - harsh living conditions, high infant mortality rates, high death rate; need a high birth rate .. pop. growth is small (or zero)</a:t>
            </a:r>
          </a:p>
          <a:p>
            <a:pPr marL="971550" lvl="1" indent="-514350">
              <a:buFont typeface="+mj-lt"/>
              <a:buAutoNum type="arabicPeriod"/>
            </a:pPr>
            <a:r>
              <a:rPr lang="en-US" dirty="0" smtClean="0"/>
              <a:t>transitional </a:t>
            </a:r>
            <a:r>
              <a:rPr lang="en-US" dirty="0"/>
              <a:t>stage - industrialization begins, rise in food production, improved health care, reduction in death rate, birth rate remains high .. pop. grows rapidly (2.5-3%/year)</a:t>
            </a:r>
          </a:p>
          <a:p>
            <a:pPr lvl="1"/>
            <a:endParaRPr lang="en-US" sz="2400" dirty="0" smtClean="0">
              <a:latin typeface="Arial" charset="0"/>
            </a:endParaRPr>
          </a:p>
        </p:txBody>
      </p:sp>
    </p:spTree>
    <p:extLst>
      <p:ext uri="{BB962C8B-B14F-4D97-AF65-F5344CB8AC3E}">
        <p14:creationId xmlns:p14="http://schemas.microsoft.com/office/powerpoint/2010/main" val="1127664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903481"/>
          </a:xfrm>
          <a:prstGeom prst="rect">
            <a:avLst/>
          </a:prstGeom>
        </p:spPr>
        <p:txBody>
          <a:bodyPr/>
          <a:lstStyle>
            <a:lvl1pPr algn="ctr" defTabSz="457200" rtl="0" eaLnBrk="1" latinLnBrk="0" hangingPunct="1">
              <a:spcBef>
                <a:spcPct val="0"/>
              </a:spcBef>
              <a:buNone/>
              <a:defRPr sz="4400" b="1" i="0" kern="1200">
                <a:solidFill>
                  <a:schemeClr val="tx1"/>
                </a:solidFill>
                <a:latin typeface="Arial"/>
                <a:ea typeface="+mj-ea"/>
                <a:cs typeface="Arial"/>
              </a:defRPr>
            </a:lvl1pPr>
          </a:lstStyle>
          <a:p>
            <a:r>
              <a:rPr lang="en-US" dirty="0" smtClean="0">
                <a:solidFill>
                  <a:srgbClr val="FFFFFF"/>
                </a:solidFill>
              </a:rPr>
              <a:t>Demographic Transition(cont.)</a:t>
            </a:r>
          </a:p>
        </p:txBody>
      </p:sp>
      <p:sp>
        <p:nvSpPr>
          <p:cNvPr id="15" name="TextBox 14"/>
          <p:cNvSpPr txBox="1"/>
          <p:nvPr/>
        </p:nvSpPr>
        <p:spPr>
          <a:xfrm>
            <a:off x="8466394" y="5220664"/>
            <a:ext cx="184666" cy="369332"/>
          </a:xfrm>
          <a:prstGeom prst="rect">
            <a:avLst/>
          </a:prstGeom>
          <a:noFill/>
        </p:spPr>
        <p:txBody>
          <a:bodyPr wrap="none" rtlCol="0">
            <a:spAutoFit/>
          </a:bodyPr>
          <a:lstStyle/>
          <a:p>
            <a:endParaRPr lang="en-US" dirty="0"/>
          </a:p>
        </p:txBody>
      </p:sp>
      <p:sp>
        <p:nvSpPr>
          <p:cNvPr id="2" name="TextBox 1"/>
          <p:cNvSpPr txBox="1"/>
          <p:nvPr/>
        </p:nvSpPr>
        <p:spPr>
          <a:xfrm>
            <a:off x="2149374" y="6716047"/>
            <a:ext cx="184666" cy="369332"/>
          </a:xfrm>
          <a:prstGeom prst="rect">
            <a:avLst/>
          </a:prstGeom>
          <a:noFill/>
        </p:spPr>
        <p:txBody>
          <a:bodyPr wrap="none" rtlCol="0">
            <a:spAutoFit/>
          </a:bodyPr>
          <a:lstStyle/>
          <a:p>
            <a:endParaRPr lang="en-US"/>
          </a:p>
        </p:txBody>
      </p:sp>
      <p:sp>
        <p:nvSpPr>
          <p:cNvPr id="46" name="Content Placeholder 3"/>
          <p:cNvSpPr txBox="1">
            <a:spLocks/>
          </p:cNvSpPr>
          <p:nvPr/>
        </p:nvSpPr>
        <p:spPr>
          <a:xfrm>
            <a:off x="109918" y="1501952"/>
            <a:ext cx="8939435" cy="50309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71550" lvl="1" indent="-514350">
              <a:buFont typeface="+mj-lt"/>
              <a:buAutoNum type="arabicPeriod" startAt="3"/>
            </a:pPr>
            <a:r>
              <a:rPr lang="en-US" dirty="0" smtClean="0"/>
              <a:t>industrial </a:t>
            </a:r>
            <a:r>
              <a:rPr lang="en-US" dirty="0"/>
              <a:t>stage - industrialization is widespread. Birth rate drops and approaches the death rate. Better access to birth control, reduced infant mortality, incr. job opportunities for women, high cost of raising children, HS and college educations. Pop. grows but at a slower rate.</a:t>
            </a:r>
          </a:p>
          <a:p>
            <a:pPr marL="971550" lvl="1" indent="-514350">
              <a:buFont typeface="+mj-lt"/>
              <a:buAutoNum type="arabicPeriod" startAt="3"/>
            </a:pPr>
            <a:r>
              <a:rPr lang="en-US" dirty="0" smtClean="0"/>
              <a:t>postindustrial </a:t>
            </a:r>
            <a:r>
              <a:rPr lang="en-US" dirty="0"/>
              <a:t>stage - Birth rate declines further, equals death rate ==&gt; ZPG. </a:t>
            </a:r>
          </a:p>
          <a:p>
            <a:pPr lvl="1"/>
            <a:endParaRPr lang="en-US" sz="2400" dirty="0" smtClean="0">
              <a:latin typeface="Arial" charset="0"/>
            </a:endParaRPr>
          </a:p>
        </p:txBody>
      </p:sp>
    </p:spTree>
    <p:extLst>
      <p:ext uri="{BB962C8B-B14F-4D97-AF65-F5344CB8AC3E}">
        <p14:creationId xmlns:p14="http://schemas.microsoft.com/office/powerpoint/2010/main" val="216366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18042" y="195377"/>
            <a:ext cx="8901473" cy="1001900"/>
          </a:xfrm>
        </p:spPr>
        <p:txBody>
          <a:bodyPr>
            <a:normAutofit fontScale="62500" lnSpcReduction="20000"/>
          </a:bodyPr>
          <a:lstStyle/>
          <a:p>
            <a:pPr algn="ctr"/>
            <a:r>
              <a:rPr lang="en-US" sz="9600" dirty="0" smtClean="0">
                <a:solidFill>
                  <a:schemeClr val="accent4">
                    <a:alpha val="50000"/>
                  </a:schemeClr>
                </a:solidFill>
              </a:rPr>
              <a:t>Demographic Transition</a:t>
            </a:r>
            <a:endParaRPr lang="en-US" sz="9600" dirty="0">
              <a:solidFill>
                <a:schemeClr val="accent4">
                  <a:alpha val="50000"/>
                </a:schemeClr>
              </a:solidFill>
            </a:endParaRPr>
          </a:p>
        </p:txBody>
      </p:sp>
      <p:pic>
        <p:nvPicPr>
          <p:cNvPr id="5" name="Picture 4" descr="NMSI-Logo-CMYK.png"/>
          <p:cNvPicPr>
            <a:picLocks noChangeAspect="1"/>
          </p:cNvPicPr>
          <p:nvPr/>
        </p:nvPicPr>
        <p:blipFill rotWithShape="1">
          <a:blip r:embed="rId3">
            <a:extLst>
              <a:ext uri="{28A0092B-C50C-407E-A947-70E740481C1C}">
                <a14:useLocalDpi xmlns:a14="http://schemas.microsoft.com/office/drawing/2010/main" val="0"/>
              </a:ext>
            </a:extLst>
          </a:blip>
          <a:srcRect r="72561"/>
          <a:stretch/>
        </p:blipFill>
        <p:spPr>
          <a:xfrm>
            <a:off x="33950" y="6506040"/>
            <a:ext cx="349973" cy="333324"/>
          </a:xfrm>
          <a:prstGeom prst="rect">
            <a:avLst/>
          </a:prstGeom>
          <a:ln>
            <a:noFill/>
          </a:ln>
          <a:effectLst>
            <a:outerShdw blurRad="292100" dist="139700" dir="2700000" algn="tl" rotWithShape="0">
              <a:srgbClr val="333333">
                <a:alpha val="65000"/>
              </a:srgbClr>
            </a:outerShdw>
          </a:effectLst>
        </p:spPr>
      </p:pic>
      <p:grpSp>
        <p:nvGrpSpPr>
          <p:cNvPr id="28" name="Group 4"/>
          <p:cNvGrpSpPr>
            <a:grpSpLocks/>
          </p:cNvGrpSpPr>
          <p:nvPr/>
        </p:nvGrpSpPr>
        <p:grpSpPr bwMode="auto">
          <a:xfrm>
            <a:off x="0" y="1458913"/>
            <a:ext cx="9145588" cy="5346700"/>
            <a:chOff x="1" y="454"/>
            <a:chExt cx="5761" cy="3368"/>
          </a:xfrm>
        </p:grpSpPr>
        <p:pic>
          <p:nvPicPr>
            <p:cNvPr id="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 y="1039"/>
              <a:ext cx="4745" cy="2182"/>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6"/>
            <p:cNvSpPr txBox="1">
              <a:spLocks noChangeArrowheads="1"/>
            </p:cNvSpPr>
            <p:nvPr/>
          </p:nvSpPr>
          <p:spPr bwMode="auto">
            <a:xfrm>
              <a:off x="5364" y="3083"/>
              <a:ext cx="372" cy="21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r>
                <a:rPr lang="en-US" sz="1600" b="1">
                  <a:solidFill>
                    <a:srgbClr val="000000"/>
                  </a:solidFill>
                  <a:latin typeface="Arial" charset="0"/>
                </a:rPr>
                <a:t>Low</a:t>
              </a:r>
            </a:p>
          </p:txBody>
        </p:sp>
        <p:sp>
          <p:nvSpPr>
            <p:cNvPr id="31" name="Text Box 7"/>
            <p:cNvSpPr txBox="1">
              <a:spLocks noChangeArrowheads="1"/>
            </p:cNvSpPr>
            <p:nvPr/>
          </p:nvSpPr>
          <p:spPr bwMode="auto">
            <a:xfrm>
              <a:off x="5362" y="1003"/>
              <a:ext cx="400" cy="21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r>
                <a:rPr lang="en-US" sz="1600" b="1">
                  <a:solidFill>
                    <a:srgbClr val="000000"/>
                  </a:solidFill>
                  <a:latin typeface="Arial" charset="0"/>
                </a:rPr>
                <a:t>High</a:t>
              </a:r>
            </a:p>
          </p:txBody>
        </p:sp>
        <p:sp>
          <p:nvSpPr>
            <p:cNvPr id="32" name="Text Box 8"/>
            <p:cNvSpPr txBox="1">
              <a:spLocks noChangeArrowheads="1"/>
            </p:cNvSpPr>
            <p:nvPr/>
          </p:nvSpPr>
          <p:spPr bwMode="auto">
            <a:xfrm rot="-5400000">
              <a:off x="4755" y="2032"/>
              <a:ext cx="1575" cy="21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r>
                <a:rPr lang="en-US" sz="1600" b="1">
                  <a:solidFill>
                    <a:srgbClr val="000000"/>
                  </a:solidFill>
                  <a:latin typeface="Arial" charset="0"/>
                </a:rPr>
                <a:t>Relative population size</a:t>
              </a:r>
            </a:p>
          </p:txBody>
        </p:sp>
        <p:sp>
          <p:nvSpPr>
            <p:cNvPr id="33" name="Text Box 9"/>
            <p:cNvSpPr txBox="1">
              <a:spLocks noChangeArrowheads="1"/>
            </p:cNvSpPr>
            <p:nvPr/>
          </p:nvSpPr>
          <p:spPr bwMode="auto">
            <a:xfrm rot="-5400000">
              <a:off x="-729" y="1870"/>
              <a:ext cx="1796" cy="33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lnSpc>
                  <a:spcPct val="90000"/>
                </a:lnSpc>
              </a:pPr>
              <a:r>
                <a:rPr lang="en-US" sz="1600" b="1">
                  <a:solidFill>
                    <a:srgbClr val="000000"/>
                  </a:solidFill>
                  <a:latin typeface="Arial" charset="0"/>
                </a:rPr>
                <a:t>Birth rate and death rate</a:t>
              </a:r>
            </a:p>
            <a:p>
              <a:pPr algn="ctr">
                <a:lnSpc>
                  <a:spcPct val="90000"/>
                </a:lnSpc>
              </a:pPr>
              <a:r>
                <a:rPr lang="en-US" sz="1600" b="1">
                  <a:solidFill>
                    <a:srgbClr val="000000"/>
                  </a:solidFill>
                  <a:latin typeface="Arial" charset="0"/>
                </a:rPr>
                <a:t>(number per 1,000 per year)</a:t>
              </a:r>
            </a:p>
          </p:txBody>
        </p:sp>
        <p:sp>
          <p:nvSpPr>
            <p:cNvPr id="34" name="Text Box 10"/>
            <p:cNvSpPr txBox="1">
              <a:spLocks noChangeArrowheads="1"/>
            </p:cNvSpPr>
            <p:nvPr/>
          </p:nvSpPr>
          <p:spPr bwMode="auto">
            <a:xfrm>
              <a:off x="400" y="1059"/>
              <a:ext cx="258" cy="21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r>
                <a:rPr lang="en-US" sz="1600" b="1">
                  <a:solidFill>
                    <a:srgbClr val="000000"/>
                  </a:solidFill>
                  <a:latin typeface="Arial" charset="0"/>
                </a:rPr>
                <a:t>80</a:t>
              </a:r>
            </a:p>
          </p:txBody>
        </p:sp>
        <p:sp>
          <p:nvSpPr>
            <p:cNvPr id="35" name="Text Box 11"/>
            <p:cNvSpPr txBox="1">
              <a:spLocks noChangeArrowheads="1"/>
            </p:cNvSpPr>
            <p:nvPr/>
          </p:nvSpPr>
          <p:spPr bwMode="auto">
            <a:xfrm>
              <a:off x="400" y="1313"/>
              <a:ext cx="258" cy="21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r>
                <a:rPr lang="en-US" sz="1600" b="1">
                  <a:solidFill>
                    <a:srgbClr val="000000"/>
                  </a:solidFill>
                  <a:latin typeface="Arial" charset="0"/>
                </a:rPr>
                <a:t>70</a:t>
              </a:r>
            </a:p>
          </p:txBody>
        </p:sp>
        <p:sp>
          <p:nvSpPr>
            <p:cNvPr id="36" name="Text Box 12"/>
            <p:cNvSpPr txBox="1">
              <a:spLocks noChangeArrowheads="1"/>
            </p:cNvSpPr>
            <p:nvPr/>
          </p:nvSpPr>
          <p:spPr bwMode="auto">
            <a:xfrm>
              <a:off x="400" y="1567"/>
              <a:ext cx="258" cy="21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r>
                <a:rPr lang="en-US" sz="1600" b="1">
                  <a:solidFill>
                    <a:srgbClr val="000000"/>
                  </a:solidFill>
                  <a:latin typeface="Arial" charset="0"/>
                </a:rPr>
                <a:t>60</a:t>
              </a:r>
            </a:p>
          </p:txBody>
        </p:sp>
        <p:sp>
          <p:nvSpPr>
            <p:cNvPr id="37" name="Text Box 13"/>
            <p:cNvSpPr txBox="1">
              <a:spLocks noChangeArrowheads="1"/>
            </p:cNvSpPr>
            <p:nvPr/>
          </p:nvSpPr>
          <p:spPr bwMode="auto">
            <a:xfrm>
              <a:off x="400" y="1821"/>
              <a:ext cx="258" cy="21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r>
                <a:rPr lang="en-US" sz="1600" b="1">
                  <a:solidFill>
                    <a:srgbClr val="000000"/>
                  </a:solidFill>
                  <a:latin typeface="Arial" charset="0"/>
                </a:rPr>
                <a:t>50</a:t>
              </a:r>
            </a:p>
          </p:txBody>
        </p:sp>
        <p:sp>
          <p:nvSpPr>
            <p:cNvPr id="38" name="Text Box 14"/>
            <p:cNvSpPr txBox="1">
              <a:spLocks noChangeArrowheads="1"/>
            </p:cNvSpPr>
            <p:nvPr/>
          </p:nvSpPr>
          <p:spPr bwMode="auto">
            <a:xfrm>
              <a:off x="400" y="2075"/>
              <a:ext cx="258" cy="21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r>
                <a:rPr lang="en-US" sz="1600" b="1">
                  <a:solidFill>
                    <a:srgbClr val="000000"/>
                  </a:solidFill>
                  <a:latin typeface="Arial" charset="0"/>
                </a:rPr>
                <a:t>40</a:t>
              </a:r>
            </a:p>
          </p:txBody>
        </p:sp>
        <p:sp>
          <p:nvSpPr>
            <p:cNvPr id="39" name="Text Box 15"/>
            <p:cNvSpPr txBox="1">
              <a:spLocks noChangeArrowheads="1"/>
            </p:cNvSpPr>
            <p:nvPr/>
          </p:nvSpPr>
          <p:spPr bwMode="auto">
            <a:xfrm>
              <a:off x="400" y="2329"/>
              <a:ext cx="258" cy="21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r>
                <a:rPr lang="en-US" sz="1600" b="1">
                  <a:solidFill>
                    <a:srgbClr val="000000"/>
                  </a:solidFill>
                  <a:latin typeface="Arial" charset="0"/>
                </a:rPr>
                <a:t>30</a:t>
              </a:r>
            </a:p>
          </p:txBody>
        </p:sp>
        <p:sp>
          <p:nvSpPr>
            <p:cNvPr id="40" name="Text Box 16"/>
            <p:cNvSpPr txBox="1">
              <a:spLocks noChangeArrowheads="1"/>
            </p:cNvSpPr>
            <p:nvPr/>
          </p:nvSpPr>
          <p:spPr bwMode="auto">
            <a:xfrm>
              <a:off x="400" y="2583"/>
              <a:ext cx="258" cy="21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r>
                <a:rPr lang="en-US" sz="1600" b="1">
                  <a:solidFill>
                    <a:srgbClr val="000000"/>
                  </a:solidFill>
                  <a:latin typeface="Arial" charset="0"/>
                </a:rPr>
                <a:t>20</a:t>
              </a:r>
            </a:p>
          </p:txBody>
        </p:sp>
        <p:sp>
          <p:nvSpPr>
            <p:cNvPr id="41" name="Text Box 17"/>
            <p:cNvSpPr txBox="1">
              <a:spLocks noChangeArrowheads="1"/>
            </p:cNvSpPr>
            <p:nvPr/>
          </p:nvSpPr>
          <p:spPr bwMode="auto">
            <a:xfrm>
              <a:off x="400" y="2837"/>
              <a:ext cx="258" cy="21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r>
                <a:rPr lang="en-US" sz="1600" b="1">
                  <a:solidFill>
                    <a:srgbClr val="000000"/>
                  </a:solidFill>
                  <a:latin typeface="Arial" charset="0"/>
                </a:rPr>
                <a:t>10</a:t>
              </a:r>
            </a:p>
          </p:txBody>
        </p:sp>
        <p:sp>
          <p:nvSpPr>
            <p:cNvPr id="42" name="Text Box 18"/>
            <p:cNvSpPr txBox="1">
              <a:spLocks noChangeArrowheads="1"/>
            </p:cNvSpPr>
            <p:nvPr/>
          </p:nvSpPr>
          <p:spPr bwMode="auto">
            <a:xfrm>
              <a:off x="467" y="3091"/>
              <a:ext cx="187" cy="21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r>
                <a:rPr lang="en-US" sz="1600" b="1">
                  <a:solidFill>
                    <a:srgbClr val="000000"/>
                  </a:solidFill>
                  <a:latin typeface="Arial" charset="0"/>
                </a:rPr>
                <a:t>0</a:t>
              </a:r>
            </a:p>
          </p:txBody>
        </p:sp>
        <p:grpSp>
          <p:nvGrpSpPr>
            <p:cNvPr id="43" name="Group 19"/>
            <p:cNvGrpSpPr>
              <a:grpSpLocks/>
            </p:cNvGrpSpPr>
            <p:nvPr/>
          </p:nvGrpSpPr>
          <p:grpSpPr bwMode="auto">
            <a:xfrm>
              <a:off x="648" y="808"/>
              <a:ext cx="4656" cy="368"/>
              <a:chOff x="648" y="808"/>
              <a:chExt cx="4656" cy="368"/>
            </a:xfrm>
          </p:grpSpPr>
          <p:grpSp>
            <p:nvGrpSpPr>
              <p:cNvPr id="64" name="Group 20"/>
              <p:cNvGrpSpPr>
                <a:grpSpLocks/>
              </p:cNvGrpSpPr>
              <p:nvPr/>
            </p:nvGrpSpPr>
            <p:grpSpPr bwMode="auto">
              <a:xfrm>
                <a:off x="648" y="960"/>
                <a:ext cx="4656" cy="216"/>
                <a:chOff x="648" y="960"/>
                <a:chExt cx="4656" cy="216"/>
              </a:xfrm>
            </p:grpSpPr>
            <p:sp>
              <p:nvSpPr>
                <p:cNvPr id="69" name="Line 21"/>
                <p:cNvSpPr>
                  <a:spLocks noChangeShapeType="1"/>
                </p:cNvSpPr>
                <p:nvPr/>
              </p:nvSpPr>
              <p:spPr bwMode="auto">
                <a:xfrm flipV="1">
                  <a:off x="648" y="960"/>
                  <a:ext cx="0" cy="216"/>
                </a:xfrm>
                <a:prstGeom prst="line">
                  <a:avLst/>
                </a:prstGeom>
                <a:noFill/>
                <a:ln w="12700">
                  <a:solidFill>
                    <a:schemeClr val="bg1"/>
                  </a:solidFill>
                  <a:round/>
                  <a:headEnd type="none" w="med" len="lg"/>
                  <a:tailEnd type="none" w="med" len="lg"/>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70" name="Line 22"/>
                <p:cNvSpPr>
                  <a:spLocks noChangeShapeType="1"/>
                </p:cNvSpPr>
                <p:nvPr/>
              </p:nvSpPr>
              <p:spPr bwMode="auto">
                <a:xfrm flipV="1">
                  <a:off x="1288" y="960"/>
                  <a:ext cx="0" cy="216"/>
                </a:xfrm>
                <a:prstGeom prst="line">
                  <a:avLst/>
                </a:prstGeom>
                <a:noFill/>
                <a:ln w="12700">
                  <a:solidFill>
                    <a:schemeClr val="bg1"/>
                  </a:solidFill>
                  <a:round/>
                  <a:headEnd type="none" w="med" len="lg"/>
                  <a:tailEnd type="none" w="med" len="lg"/>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71" name="Line 23"/>
                <p:cNvSpPr>
                  <a:spLocks noChangeShapeType="1"/>
                </p:cNvSpPr>
                <p:nvPr/>
              </p:nvSpPr>
              <p:spPr bwMode="auto">
                <a:xfrm flipV="1">
                  <a:off x="3384" y="960"/>
                  <a:ext cx="0" cy="216"/>
                </a:xfrm>
                <a:prstGeom prst="line">
                  <a:avLst/>
                </a:prstGeom>
                <a:noFill/>
                <a:ln w="12700">
                  <a:solidFill>
                    <a:schemeClr val="bg1"/>
                  </a:solidFill>
                  <a:round/>
                  <a:headEnd type="none" w="med" len="lg"/>
                  <a:tailEnd type="none" w="med" len="lg"/>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72" name="Line 24"/>
                <p:cNvSpPr>
                  <a:spLocks noChangeShapeType="1"/>
                </p:cNvSpPr>
                <p:nvPr/>
              </p:nvSpPr>
              <p:spPr bwMode="auto">
                <a:xfrm flipV="1">
                  <a:off x="4000" y="960"/>
                  <a:ext cx="0" cy="216"/>
                </a:xfrm>
                <a:prstGeom prst="line">
                  <a:avLst/>
                </a:prstGeom>
                <a:noFill/>
                <a:ln w="12700">
                  <a:solidFill>
                    <a:schemeClr val="bg1"/>
                  </a:solidFill>
                  <a:round/>
                  <a:headEnd type="none" w="med" len="lg"/>
                  <a:tailEnd type="none" w="med" len="lg"/>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73" name="Line 25"/>
                <p:cNvSpPr>
                  <a:spLocks noChangeShapeType="1"/>
                </p:cNvSpPr>
                <p:nvPr/>
              </p:nvSpPr>
              <p:spPr bwMode="auto">
                <a:xfrm flipV="1">
                  <a:off x="5304" y="960"/>
                  <a:ext cx="0" cy="216"/>
                </a:xfrm>
                <a:prstGeom prst="line">
                  <a:avLst/>
                </a:prstGeom>
                <a:noFill/>
                <a:ln w="12700">
                  <a:solidFill>
                    <a:schemeClr val="bg1"/>
                  </a:solidFill>
                  <a:round/>
                  <a:headEnd type="none" w="med" len="lg"/>
                  <a:tailEnd type="none" w="med" len="lg"/>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74" name="Line 26"/>
                <p:cNvSpPr>
                  <a:spLocks noChangeShapeType="1"/>
                </p:cNvSpPr>
                <p:nvPr/>
              </p:nvSpPr>
              <p:spPr bwMode="auto">
                <a:xfrm>
                  <a:off x="648" y="960"/>
                  <a:ext cx="4656" cy="0"/>
                </a:xfrm>
                <a:prstGeom prst="line">
                  <a:avLst/>
                </a:prstGeom>
                <a:noFill/>
                <a:ln w="12700">
                  <a:solidFill>
                    <a:schemeClr val="bg1"/>
                  </a:solidFill>
                  <a:round/>
                  <a:headEnd type="none" w="med" len="lg"/>
                  <a:tailEnd type="none" w="med" len="lg"/>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65" name="Line 27"/>
              <p:cNvSpPr>
                <a:spLocks noChangeShapeType="1"/>
              </p:cNvSpPr>
              <p:nvPr/>
            </p:nvSpPr>
            <p:spPr bwMode="auto">
              <a:xfrm flipV="1">
                <a:off x="952" y="808"/>
                <a:ext cx="0" cy="152"/>
              </a:xfrm>
              <a:prstGeom prst="line">
                <a:avLst/>
              </a:prstGeom>
              <a:noFill/>
              <a:ln w="12700">
                <a:solidFill>
                  <a:schemeClr val="bg1"/>
                </a:solidFill>
                <a:round/>
                <a:headEnd type="none" w="med" len="lg"/>
                <a:tailEnd type="none" w="med" len="lg"/>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6" name="Line 28"/>
              <p:cNvSpPr>
                <a:spLocks noChangeShapeType="1"/>
              </p:cNvSpPr>
              <p:nvPr/>
            </p:nvSpPr>
            <p:spPr bwMode="auto">
              <a:xfrm flipV="1">
                <a:off x="2280" y="808"/>
                <a:ext cx="0" cy="152"/>
              </a:xfrm>
              <a:prstGeom prst="line">
                <a:avLst/>
              </a:prstGeom>
              <a:noFill/>
              <a:ln w="12700">
                <a:solidFill>
                  <a:schemeClr val="bg1"/>
                </a:solidFill>
                <a:round/>
                <a:headEnd type="none" w="med" len="lg"/>
                <a:tailEnd type="none" w="med" len="lg"/>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7" name="Line 29"/>
              <p:cNvSpPr>
                <a:spLocks noChangeShapeType="1"/>
              </p:cNvSpPr>
              <p:nvPr/>
            </p:nvSpPr>
            <p:spPr bwMode="auto">
              <a:xfrm flipV="1">
                <a:off x="3688" y="808"/>
                <a:ext cx="0" cy="152"/>
              </a:xfrm>
              <a:prstGeom prst="line">
                <a:avLst/>
              </a:prstGeom>
              <a:noFill/>
              <a:ln w="12700">
                <a:solidFill>
                  <a:schemeClr val="bg1"/>
                </a:solidFill>
                <a:round/>
                <a:headEnd type="none" w="med" len="lg"/>
                <a:tailEnd type="none" w="med" len="lg"/>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8" name="Line 30"/>
              <p:cNvSpPr>
                <a:spLocks noChangeShapeType="1"/>
              </p:cNvSpPr>
              <p:nvPr/>
            </p:nvSpPr>
            <p:spPr bwMode="auto">
              <a:xfrm flipV="1">
                <a:off x="4640" y="808"/>
                <a:ext cx="0" cy="152"/>
              </a:xfrm>
              <a:prstGeom prst="line">
                <a:avLst/>
              </a:prstGeom>
              <a:noFill/>
              <a:ln w="12700">
                <a:solidFill>
                  <a:schemeClr val="bg1"/>
                </a:solidFill>
                <a:round/>
                <a:headEnd type="none" w="med" len="lg"/>
                <a:tailEnd type="none" w="med" len="lg"/>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44" name="Text Box 31"/>
            <p:cNvSpPr txBox="1">
              <a:spLocks noChangeArrowheads="1"/>
            </p:cNvSpPr>
            <p:nvPr/>
          </p:nvSpPr>
          <p:spPr bwMode="auto">
            <a:xfrm>
              <a:off x="498" y="454"/>
              <a:ext cx="899" cy="36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r>
                <a:rPr lang="en-US" sz="1600" b="1" dirty="0">
                  <a:solidFill>
                    <a:srgbClr val="000000"/>
                  </a:solidFill>
                  <a:latin typeface="Arial" charset="0"/>
                </a:rPr>
                <a:t>Stage 1</a:t>
              </a:r>
            </a:p>
            <a:p>
              <a:pPr algn="ctr"/>
              <a:r>
                <a:rPr lang="en-US" sz="1600" b="1" dirty="0">
                  <a:solidFill>
                    <a:srgbClr val="000000"/>
                  </a:solidFill>
                  <a:latin typeface="Arial" charset="0"/>
                </a:rPr>
                <a:t>Preindustrial</a:t>
              </a:r>
            </a:p>
          </p:txBody>
        </p:sp>
        <p:sp>
          <p:nvSpPr>
            <p:cNvPr id="45" name="Text Box 32"/>
            <p:cNvSpPr txBox="1">
              <a:spLocks noChangeArrowheads="1"/>
            </p:cNvSpPr>
            <p:nvPr/>
          </p:nvSpPr>
          <p:spPr bwMode="auto">
            <a:xfrm>
              <a:off x="1763" y="454"/>
              <a:ext cx="1041" cy="36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r>
                <a:rPr lang="en-US" sz="1600" b="1">
                  <a:solidFill>
                    <a:srgbClr val="000000"/>
                  </a:solidFill>
                  <a:latin typeface="Arial" charset="0"/>
                </a:rPr>
                <a:t>Stage 2</a:t>
              </a:r>
            </a:p>
            <a:p>
              <a:pPr algn="ctr"/>
              <a:r>
                <a:rPr lang="en-US" sz="1600" b="1">
                  <a:solidFill>
                    <a:srgbClr val="000000"/>
                  </a:solidFill>
                  <a:latin typeface="Arial" charset="0"/>
                </a:rPr>
                <a:t>Transindustrial</a:t>
              </a:r>
            </a:p>
          </p:txBody>
        </p:sp>
        <p:sp>
          <p:nvSpPr>
            <p:cNvPr id="46" name="Text Box 33"/>
            <p:cNvSpPr txBox="1">
              <a:spLocks noChangeArrowheads="1"/>
            </p:cNvSpPr>
            <p:nvPr/>
          </p:nvSpPr>
          <p:spPr bwMode="auto">
            <a:xfrm>
              <a:off x="3345" y="454"/>
              <a:ext cx="693" cy="36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r>
                <a:rPr lang="en-US" sz="1600" b="1">
                  <a:solidFill>
                    <a:srgbClr val="000000"/>
                  </a:solidFill>
                  <a:latin typeface="Arial" charset="0"/>
                </a:rPr>
                <a:t>Stage 3</a:t>
              </a:r>
            </a:p>
            <a:p>
              <a:pPr algn="ctr"/>
              <a:r>
                <a:rPr lang="en-US" sz="1600" b="1">
                  <a:solidFill>
                    <a:srgbClr val="000000"/>
                  </a:solidFill>
                  <a:latin typeface="Arial" charset="0"/>
                </a:rPr>
                <a:t>Industrial</a:t>
              </a:r>
            </a:p>
          </p:txBody>
        </p:sp>
        <p:sp>
          <p:nvSpPr>
            <p:cNvPr id="47" name="Text Box 34"/>
            <p:cNvSpPr txBox="1">
              <a:spLocks noChangeArrowheads="1"/>
            </p:cNvSpPr>
            <p:nvPr/>
          </p:nvSpPr>
          <p:spPr bwMode="auto">
            <a:xfrm>
              <a:off x="4151" y="454"/>
              <a:ext cx="970" cy="36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r>
                <a:rPr lang="en-US" sz="1600" b="1">
                  <a:solidFill>
                    <a:srgbClr val="000000"/>
                  </a:solidFill>
                  <a:latin typeface="Arial" charset="0"/>
                </a:rPr>
                <a:t>Stage 4</a:t>
              </a:r>
            </a:p>
            <a:p>
              <a:pPr algn="ctr"/>
              <a:r>
                <a:rPr lang="en-US" sz="1600" b="1">
                  <a:solidFill>
                    <a:srgbClr val="000000"/>
                  </a:solidFill>
                  <a:latin typeface="Arial" charset="0"/>
                </a:rPr>
                <a:t>Postindustrial</a:t>
              </a:r>
            </a:p>
          </p:txBody>
        </p:sp>
        <p:sp>
          <p:nvSpPr>
            <p:cNvPr id="48" name="Text Box 35"/>
            <p:cNvSpPr txBox="1">
              <a:spLocks noChangeArrowheads="1"/>
            </p:cNvSpPr>
            <p:nvPr/>
          </p:nvSpPr>
          <p:spPr bwMode="auto">
            <a:xfrm>
              <a:off x="588" y="3240"/>
              <a:ext cx="684" cy="284"/>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lnSpc>
                  <a:spcPct val="90000"/>
                </a:lnSpc>
              </a:pPr>
              <a:r>
                <a:rPr lang="en-US" sz="1300" b="1">
                  <a:solidFill>
                    <a:srgbClr val="000000"/>
                  </a:solidFill>
                  <a:latin typeface="Arial" charset="0"/>
                </a:rPr>
                <a:t>Low</a:t>
              </a:r>
            </a:p>
            <a:p>
              <a:pPr algn="ctr">
                <a:lnSpc>
                  <a:spcPct val="90000"/>
                </a:lnSpc>
              </a:pPr>
              <a:r>
                <a:rPr lang="en-US" sz="1300" b="1">
                  <a:solidFill>
                    <a:srgbClr val="000000"/>
                  </a:solidFill>
                  <a:latin typeface="Arial" charset="0"/>
                </a:rPr>
                <a:t>growth rate</a:t>
              </a:r>
              <a:endParaRPr lang="en-US" sz="1600" b="1">
                <a:solidFill>
                  <a:srgbClr val="000000"/>
                </a:solidFill>
                <a:latin typeface="Arial" charset="0"/>
              </a:endParaRPr>
            </a:p>
          </p:txBody>
        </p:sp>
        <p:sp>
          <p:nvSpPr>
            <p:cNvPr id="49" name="Text Box 36"/>
            <p:cNvSpPr txBox="1">
              <a:spLocks noChangeArrowheads="1"/>
            </p:cNvSpPr>
            <p:nvPr/>
          </p:nvSpPr>
          <p:spPr bwMode="auto">
            <a:xfrm>
              <a:off x="1177" y="3240"/>
              <a:ext cx="1032" cy="284"/>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lnSpc>
                  <a:spcPct val="90000"/>
                </a:lnSpc>
              </a:pPr>
              <a:r>
                <a:rPr lang="en-US" sz="1300" b="1">
                  <a:solidFill>
                    <a:srgbClr val="000000"/>
                  </a:solidFill>
                  <a:latin typeface="Arial" charset="0"/>
                </a:rPr>
                <a:t>Increasing Growth</a:t>
              </a:r>
            </a:p>
            <a:p>
              <a:pPr algn="ctr">
                <a:lnSpc>
                  <a:spcPct val="90000"/>
                </a:lnSpc>
              </a:pPr>
              <a:r>
                <a:rPr lang="en-US" sz="1300" b="1">
                  <a:solidFill>
                    <a:srgbClr val="000000"/>
                  </a:solidFill>
                  <a:latin typeface="Arial" charset="0"/>
                </a:rPr>
                <a:t>growth rate</a:t>
              </a:r>
              <a:endParaRPr lang="en-US" sz="1600" b="1">
                <a:solidFill>
                  <a:srgbClr val="000000"/>
                </a:solidFill>
                <a:latin typeface="Arial" charset="0"/>
              </a:endParaRPr>
            </a:p>
          </p:txBody>
        </p:sp>
        <p:sp>
          <p:nvSpPr>
            <p:cNvPr id="50" name="Text Box 37"/>
            <p:cNvSpPr txBox="1">
              <a:spLocks noChangeArrowheads="1"/>
            </p:cNvSpPr>
            <p:nvPr/>
          </p:nvSpPr>
          <p:spPr bwMode="auto">
            <a:xfrm>
              <a:off x="2113" y="3240"/>
              <a:ext cx="684" cy="284"/>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lnSpc>
                  <a:spcPct val="90000"/>
                </a:lnSpc>
              </a:pPr>
              <a:r>
                <a:rPr lang="en-US" sz="1300" b="1">
                  <a:solidFill>
                    <a:srgbClr val="000000"/>
                  </a:solidFill>
                  <a:latin typeface="Arial" charset="0"/>
                </a:rPr>
                <a:t>Very high</a:t>
              </a:r>
            </a:p>
            <a:p>
              <a:pPr algn="ctr">
                <a:lnSpc>
                  <a:spcPct val="90000"/>
                </a:lnSpc>
              </a:pPr>
              <a:r>
                <a:rPr lang="en-US" sz="1300" b="1">
                  <a:solidFill>
                    <a:srgbClr val="000000"/>
                  </a:solidFill>
                  <a:latin typeface="Arial" charset="0"/>
                </a:rPr>
                <a:t>growth rate</a:t>
              </a:r>
              <a:endParaRPr lang="en-US" sz="1600" b="1">
                <a:solidFill>
                  <a:srgbClr val="000000"/>
                </a:solidFill>
                <a:latin typeface="Arial" charset="0"/>
              </a:endParaRPr>
            </a:p>
          </p:txBody>
        </p:sp>
        <p:sp>
          <p:nvSpPr>
            <p:cNvPr id="51" name="Text Box 38"/>
            <p:cNvSpPr txBox="1">
              <a:spLocks noChangeArrowheads="1"/>
            </p:cNvSpPr>
            <p:nvPr/>
          </p:nvSpPr>
          <p:spPr bwMode="auto">
            <a:xfrm>
              <a:off x="2729" y="3240"/>
              <a:ext cx="684" cy="284"/>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lnSpc>
                  <a:spcPct val="90000"/>
                </a:lnSpc>
              </a:pPr>
              <a:r>
                <a:rPr lang="en-US" sz="1300" b="1">
                  <a:solidFill>
                    <a:srgbClr val="000000"/>
                  </a:solidFill>
                  <a:latin typeface="Arial" charset="0"/>
                </a:rPr>
                <a:t>Decreasing</a:t>
              </a:r>
            </a:p>
            <a:p>
              <a:pPr algn="ctr">
                <a:lnSpc>
                  <a:spcPct val="90000"/>
                </a:lnSpc>
              </a:pPr>
              <a:r>
                <a:rPr lang="en-US" sz="1300" b="1">
                  <a:solidFill>
                    <a:srgbClr val="000000"/>
                  </a:solidFill>
                  <a:latin typeface="Arial" charset="0"/>
                </a:rPr>
                <a:t>growth rate</a:t>
              </a:r>
              <a:endParaRPr lang="en-US" sz="1600" b="1">
                <a:solidFill>
                  <a:srgbClr val="000000"/>
                </a:solidFill>
                <a:latin typeface="Arial" charset="0"/>
              </a:endParaRPr>
            </a:p>
          </p:txBody>
        </p:sp>
        <p:sp>
          <p:nvSpPr>
            <p:cNvPr id="52" name="Text Box 39"/>
            <p:cNvSpPr txBox="1">
              <a:spLocks noChangeArrowheads="1"/>
            </p:cNvSpPr>
            <p:nvPr/>
          </p:nvSpPr>
          <p:spPr bwMode="auto">
            <a:xfrm>
              <a:off x="3346" y="3240"/>
              <a:ext cx="684" cy="284"/>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lnSpc>
                  <a:spcPct val="90000"/>
                </a:lnSpc>
              </a:pPr>
              <a:r>
                <a:rPr lang="en-US" sz="1300" b="1">
                  <a:solidFill>
                    <a:srgbClr val="000000"/>
                  </a:solidFill>
                  <a:latin typeface="Arial" charset="0"/>
                </a:rPr>
                <a:t>Low</a:t>
              </a:r>
            </a:p>
            <a:p>
              <a:pPr algn="ctr">
                <a:lnSpc>
                  <a:spcPct val="90000"/>
                </a:lnSpc>
              </a:pPr>
              <a:r>
                <a:rPr lang="en-US" sz="1300" b="1">
                  <a:solidFill>
                    <a:srgbClr val="000000"/>
                  </a:solidFill>
                  <a:latin typeface="Arial" charset="0"/>
                </a:rPr>
                <a:t>growth rate</a:t>
              </a:r>
              <a:endParaRPr lang="en-US" sz="1600" b="1">
                <a:solidFill>
                  <a:srgbClr val="000000"/>
                </a:solidFill>
                <a:latin typeface="Arial" charset="0"/>
              </a:endParaRPr>
            </a:p>
          </p:txBody>
        </p:sp>
        <p:sp>
          <p:nvSpPr>
            <p:cNvPr id="53" name="Text Box 40"/>
            <p:cNvSpPr txBox="1">
              <a:spLocks noChangeArrowheads="1"/>
            </p:cNvSpPr>
            <p:nvPr/>
          </p:nvSpPr>
          <p:spPr bwMode="auto">
            <a:xfrm>
              <a:off x="3970" y="3240"/>
              <a:ext cx="684" cy="284"/>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lnSpc>
                  <a:spcPct val="90000"/>
                </a:lnSpc>
              </a:pPr>
              <a:r>
                <a:rPr lang="en-US" sz="1300" b="1">
                  <a:solidFill>
                    <a:srgbClr val="000000"/>
                  </a:solidFill>
                  <a:latin typeface="Arial" charset="0"/>
                </a:rPr>
                <a:t>Zero</a:t>
              </a:r>
            </a:p>
            <a:p>
              <a:pPr algn="ctr">
                <a:lnSpc>
                  <a:spcPct val="90000"/>
                </a:lnSpc>
              </a:pPr>
              <a:r>
                <a:rPr lang="en-US" sz="1300" b="1">
                  <a:solidFill>
                    <a:srgbClr val="000000"/>
                  </a:solidFill>
                  <a:latin typeface="Arial" charset="0"/>
                </a:rPr>
                <a:t>growth rate</a:t>
              </a:r>
              <a:endParaRPr lang="en-US" sz="1600" b="1">
                <a:solidFill>
                  <a:srgbClr val="000000"/>
                </a:solidFill>
                <a:latin typeface="Arial" charset="0"/>
              </a:endParaRPr>
            </a:p>
          </p:txBody>
        </p:sp>
        <p:sp>
          <p:nvSpPr>
            <p:cNvPr id="54" name="Text Box 41"/>
            <p:cNvSpPr txBox="1">
              <a:spLocks noChangeArrowheads="1"/>
            </p:cNvSpPr>
            <p:nvPr/>
          </p:nvSpPr>
          <p:spPr bwMode="auto">
            <a:xfrm>
              <a:off x="4658" y="3240"/>
              <a:ext cx="684" cy="284"/>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lnSpc>
                  <a:spcPct val="90000"/>
                </a:lnSpc>
              </a:pPr>
              <a:r>
                <a:rPr lang="en-US" sz="1300" b="1">
                  <a:solidFill>
                    <a:srgbClr val="000000"/>
                  </a:solidFill>
                  <a:latin typeface="Arial" charset="0"/>
                </a:rPr>
                <a:t>Negative</a:t>
              </a:r>
            </a:p>
            <a:p>
              <a:pPr algn="ctr">
                <a:lnSpc>
                  <a:spcPct val="90000"/>
                </a:lnSpc>
              </a:pPr>
              <a:r>
                <a:rPr lang="en-US" sz="1300" b="1">
                  <a:solidFill>
                    <a:srgbClr val="000000"/>
                  </a:solidFill>
                  <a:latin typeface="Arial" charset="0"/>
                </a:rPr>
                <a:t>growth rate</a:t>
              </a:r>
              <a:endParaRPr lang="en-US" sz="1600" b="1">
                <a:solidFill>
                  <a:srgbClr val="000000"/>
                </a:solidFill>
                <a:latin typeface="Arial" charset="0"/>
              </a:endParaRPr>
            </a:p>
          </p:txBody>
        </p:sp>
        <p:sp>
          <p:nvSpPr>
            <p:cNvPr id="55" name="Text Box 42"/>
            <p:cNvSpPr txBox="1">
              <a:spLocks noChangeArrowheads="1"/>
            </p:cNvSpPr>
            <p:nvPr/>
          </p:nvSpPr>
          <p:spPr bwMode="auto">
            <a:xfrm>
              <a:off x="1388" y="1718"/>
              <a:ext cx="68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sz="1600" b="1">
                  <a:solidFill>
                    <a:srgbClr val="000000"/>
                  </a:solidFill>
                  <a:latin typeface="Arial" charset="0"/>
                </a:rPr>
                <a:t>Birth rate</a:t>
              </a:r>
            </a:p>
          </p:txBody>
        </p:sp>
        <p:sp>
          <p:nvSpPr>
            <p:cNvPr id="56" name="Line 43"/>
            <p:cNvSpPr>
              <a:spLocks noChangeShapeType="1"/>
            </p:cNvSpPr>
            <p:nvPr/>
          </p:nvSpPr>
          <p:spPr bwMode="auto">
            <a:xfrm>
              <a:off x="1730" y="1936"/>
              <a:ext cx="0" cy="296"/>
            </a:xfrm>
            <a:prstGeom prst="line">
              <a:avLst/>
            </a:prstGeom>
            <a:noFill/>
            <a:ln w="12700">
              <a:solidFill>
                <a:srgbClr val="0000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 name="Text Box 44"/>
            <p:cNvSpPr txBox="1">
              <a:spLocks noChangeArrowheads="1"/>
            </p:cNvSpPr>
            <p:nvPr/>
          </p:nvSpPr>
          <p:spPr bwMode="auto">
            <a:xfrm>
              <a:off x="1937" y="2990"/>
              <a:ext cx="1112"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sz="1600" b="1" dirty="0">
                  <a:solidFill>
                    <a:srgbClr val="000000"/>
                  </a:solidFill>
                  <a:latin typeface="Arial" charset="0"/>
                </a:rPr>
                <a:t>Total population</a:t>
              </a:r>
            </a:p>
          </p:txBody>
        </p:sp>
        <p:sp>
          <p:nvSpPr>
            <p:cNvPr id="58" name="Line 45"/>
            <p:cNvSpPr>
              <a:spLocks noChangeShapeType="1"/>
            </p:cNvSpPr>
            <p:nvPr/>
          </p:nvSpPr>
          <p:spPr bwMode="auto">
            <a:xfrm flipH="1" flipV="1">
              <a:off x="1720" y="2992"/>
              <a:ext cx="304" cy="104"/>
            </a:xfrm>
            <a:prstGeom prst="line">
              <a:avLst/>
            </a:prstGeom>
            <a:noFill/>
            <a:ln w="12700">
              <a:solidFill>
                <a:srgbClr val="0000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 name="Line 46"/>
            <p:cNvSpPr>
              <a:spLocks noChangeShapeType="1"/>
            </p:cNvSpPr>
            <p:nvPr/>
          </p:nvSpPr>
          <p:spPr bwMode="auto">
            <a:xfrm>
              <a:off x="2779" y="2632"/>
              <a:ext cx="0" cy="296"/>
            </a:xfrm>
            <a:prstGeom prst="line">
              <a:avLst/>
            </a:prstGeom>
            <a:noFill/>
            <a:ln w="12700">
              <a:solidFill>
                <a:srgbClr val="000000"/>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0" name="Text Box 47"/>
            <p:cNvSpPr txBox="1">
              <a:spLocks noChangeArrowheads="1"/>
            </p:cNvSpPr>
            <p:nvPr/>
          </p:nvSpPr>
          <p:spPr bwMode="auto">
            <a:xfrm>
              <a:off x="2408" y="2374"/>
              <a:ext cx="742"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en-US" sz="1600" b="1">
                  <a:solidFill>
                    <a:srgbClr val="000000"/>
                  </a:solidFill>
                  <a:latin typeface="Arial" charset="0"/>
                </a:rPr>
                <a:t>Death rate</a:t>
              </a:r>
            </a:p>
          </p:txBody>
        </p:sp>
        <p:sp>
          <p:nvSpPr>
            <p:cNvPr id="61" name="Text Box 48"/>
            <p:cNvSpPr txBox="1">
              <a:spLocks noChangeArrowheads="1"/>
            </p:cNvSpPr>
            <p:nvPr/>
          </p:nvSpPr>
          <p:spPr bwMode="auto">
            <a:xfrm>
              <a:off x="2606" y="3591"/>
              <a:ext cx="452" cy="231"/>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p>
              <a:pPr algn="ctr"/>
              <a:r>
                <a:rPr lang="en-US" b="1">
                  <a:solidFill>
                    <a:srgbClr val="000000"/>
                  </a:solidFill>
                  <a:effectLst>
                    <a:outerShdw blurRad="38100" dist="38100" dir="2700000" algn="tl">
                      <a:srgbClr val="FFFFFF"/>
                    </a:outerShdw>
                  </a:effectLst>
                  <a:latin typeface="Arial" charset="0"/>
                </a:rPr>
                <a:t>Time</a:t>
              </a:r>
              <a:endParaRPr lang="en-US" sz="1600" b="1">
                <a:solidFill>
                  <a:srgbClr val="000000"/>
                </a:solidFill>
                <a:latin typeface="Arial" charset="0"/>
              </a:endParaRPr>
            </a:p>
          </p:txBody>
        </p:sp>
        <p:sp>
          <p:nvSpPr>
            <p:cNvPr id="62" name="Line 49"/>
            <p:cNvSpPr>
              <a:spLocks noChangeShapeType="1"/>
            </p:cNvSpPr>
            <p:nvPr/>
          </p:nvSpPr>
          <p:spPr bwMode="auto">
            <a:xfrm flipH="1">
              <a:off x="656" y="3712"/>
              <a:ext cx="1952" cy="0"/>
            </a:xfrm>
            <a:prstGeom prst="line">
              <a:avLst/>
            </a:prstGeom>
            <a:noFill/>
            <a:ln w="19050">
              <a:solidFill>
                <a:schemeClr val="bg1"/>
              </a:solidFill>
              <a:round/>
              <a:headEnd type="none" w="med" len="lg"/>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3" name="Line 50"/>
            <p:cNvSpPr>
              <a:spLocks noChangeShapeType="1"/>
            </p:cNvSpPr>
            <p:nvPr/>
          </p:nvSpPr>
          <p:spPr bwMode="auto">
            <a:xfrm>
              <a:off x="3056" y="3712"/>
              <a:ext cx="2248" cy="0"/>
            </a:xfrm>
            <a:prstGeom prst="line">
              <a:avLst/>
            </a:prstGeom>
            <a:noFill/>
            <a:ln w="19050">
              <a:solidFill>
                <a:schemeClr val="bg1"/>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084089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234679" y="1372782"/>
            <a:ext cx="1684194" cy="241600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0" b="1" dirty="0" smtClean="0">
                <a:solidFill>
                  <a:schemeClr val="accent4">
                    <a:alpha val="50000"/>
                  </a:schemeClr>
                </a:solidFill>
              </a:rPr>
              <a:t>4</a:t>
            </a:r>
            <a:endParaRPr lang="en-US" sz="40000" b="1" dirty="0">
              <a:solidFill>
                <a:schemeClr val="accent4">
                  <a:alpha val="50000"/>
                </a:schemeClr>
              </a:solidFill>
            </a:endParaRPr>
          </a:p>
        </p:txBody>
      </p:sp>
      <p:sp>
        <p:nvSpPr>
          <p:cNvPr id="2" name="Title 1"/>
          <p:cNvSpPr txBox="1">
            <a:spLocks/>
          </p:cNvSpPr>
          <p:nvPr/>
        </p:nvSpPr>
        <p:spPr>
          <a:xfrm>
            <a:off x="11759" y="81852"/>
            <a:ext cx="9144000" cy="718671"/>
          </a:xfrm>
          <a:prstGeom prst="rect">
            <a:avLst/>
          </a:prstGeom>
        </p:spPr>
        <p:txBody>
          <a:bodyPr/>
          <a:lstStyle>
            <a:lvl1pPr algn="ctr" defTabSz="457200" rtl="0" eaLnBrk="1" latinLnBrk="0" hangingPunct="1">
              <a:spcBef>
                <a:spcPct val="0"/>
              </a:spcBef>
              <a:buNone/>
              <a:defRPr sz="4400" b="1" i="0" kern="1200">
                <a:solidFill>
                  <a:schemeClr val="tx1"/>
                </a:solidFill>
                <a:latin typeface="Arial"/>
                <a:ea typeface="+mj-ea"/>
                <a:cs typeface="Arial"/>
              </a:defRPr>
            </a:lvl1pPr>
          </a:lstStyle>
          <a:p>
            <a:r>
              <a:rPr lang="en-US" dirty="0" smtClean="0">
                <a:solidFill>
                  <a:schemeClr val="bg1"/>
                </a:solidFill>
              </a:rPr>
              <a:t>Population Size</a:t>
            </a:r>
            <a:endParaRPr lang="en-US" dirty="0">
              <a:solidFill>
                <a:schemeClr val="bg1"/>
              </a:solidFill>
            </a:endParaRPr>
          </a:p>
        </p:txBody>
      </p:sp>
      <p:sp>
        <p:nvSpPr>
          <p:cNvPr id="3" name="Rectangle 2"/>
          <p:cNvSpPr/>
          <p:nvPr/>
        </p:nvSpPr>
        <p:spPr>
          <a:xfrm>
            <a:off x="469365" y="1429156"/>
            <a:ext cx="8351945" cy="4401205"/>
          </a:xfrm>
          <a:prstGeom prst="rect">
            <a:avLst/>
          </a:prstGeom>
        </p:spPr>
        <p:txBody>
          <a:bodyPr wrap="square">
            <a:spAutoFit/>
          </a:bodyPr>
          <a:lstStyle/>
          <a:p>
            <a:r>
              <a:rPr lang="en-US" sz="3600" dirty="0"/>
              <a:t>Four variables that govern population size:</a:t>
            </a:r>
            <a:endParaRPr lang="fr-FR" sz="3600" dirty="0"/>
          </a:p>
          <a:p>
            <a:pPr marL="1200150" lvl="1" indent="-742950">
              <a:buFont typeface="+mj-lt"/>
              <a:buAutoNum type="arabicPeriod"/>
            </a:pPr>
            <a:r>
              <a:rPr lang="fr-FR" sz="3600" dirty="0" err="1" smtClean="0"/>
              <a:t>Births</a:t>
            </a:r>
            <a:endParaRPr lang="fr-FR" sz="3600" dirty="0"/>
          </a:p>
          <a:p>
            <a:pPr marL="1200150" lvl="1" indent="-742950">
              <a:buFont typeface="+mj-lt"/>
              <a:buAutoNum type="arabicPeriod"/>
            </a:pPr>
            <a:r>
              <a:rPr lang="fr-FR" sz="3600" dirty="0" err="1"/>
              <a:t>Deaths</a:t>
            </a:r>
            <a:endParaRPr lang="fr-FR" sz="3600" dirty="0"/>
          </a:p>
          <a:p>
            <a:pPr marL="1200150" lvl="1" indent="-742950">
              <a:buFont typeface="+mj-lt"/>
              <a:buAutoNum type="arabicPeriod"/>
            </a:pPr>
            <a:r>
              <a:rPr lang="fr-FR" sz="3600" dirty="0"/>
              <a:t>Immigration</a:t>
            </a:r>
          </a:p>
          <a:p>
            <a:pPr marL="1200150" lvl="1" indent="-742950">
              <a:buFont typeface="+mj-lt"/>
              <a:buAutoNum type="arabicPeriod"/>
            </a:pPr>
            <a:r>
              <a:rPr lang="fr-FR" sz="3600" dirty="0" smtClean="0"/>
              <a:t>Emigration</a:t>
            </a:r>
            <a:endParaRPr lang="fr-FR" sz="3600" dirty="0"/>
          </a:p>
          <a:p>
            <a:pPr>
              <a:buFont typeface="Wingdings" charset="0"/>
              <a:buNone/>
            </a:pPr>
            <a:r>
              <a:rPr lang="fr-FR" sz="3600" dirty="0"/>
              <a:t>	</a:t>
            </a:r>
            <a:r>
              <a:rPr lang="fr-FR" sz="2800" dirty="0"/>
              <a:t>Population change = [ </a:t>
            </a:r>
            <a:r>
              <a:rPr lang="fr-FR" sz="2800" dirty="0" err="1"/>
              <a:t>births</a:t>
            </a:r>
            <a:r>
              <a:rPr lang="fr-FR" sz="2800" dirty="0"/>
              <a:t> + immigrations ] - [ </a:t>
            </a:r>
            <a:r>
              <a:rPr lang="fr-FR" sz="2800" dirty="0" err="1"/>
              <a:t>deaths</a:t>
            </a:r>
            <a:r>
              <a:rPr lang="fr-FR" sz="2800" dirty="0"/>
              <a:t> + </a:t>
            </a:r>
            <a:r>
              <a:rPr lang="fr-FR" sz="2800" dirty="0" err="1"/>
              <a:t>emigration</a:t>
            </a:r>
            <a:r>
              <a:rPr lang="fr-FR" sz="2800" dirty="0"/>
              <a:t> ]</a:t>
            </a:r>
            <a:endParaRPr lang="en-US" sz="2800" dirty="0"/>
          </a:p>
        </p:txBody>
      </p:sp>
    </p:spTree>
    <p:extLst>
      <p:ext uri="{BB962C8B-B14F-4D97-AF65-F5344CB8AC3E}">
        <p14:creationId xmlns:p14="http://schemas.microsoft.com/office/powerpoint/2010/main" val="3565947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903481"/>
          </a:xfrm>
          <a:prstGeom prst="rect">
            <a:avLst/>
          </a:prstGeom>
        </p:spPr>
        <p:txBody>
          <a:bodyPr/>
          <a:lstStyle>
            <a:lvl1pPr algn="ctr" defTabSz="457200" rtl="0" eaLnBrk="1" latinLnBrk="0" hangingPunct="1">
              <a:spcBef>
                <a:spcPct val="0"/>
              </a:spcBef>
              <a:buNone/>
              <a:defRPr sz="4400" b="1" i="0" kern="1200">
                <a:solidFill>
                  <a:schemeClr val="tx1"/>
                </a:solidFill>
                <a:latin typeface="Arial"/>
                <a:ea typeface="+mj-ea"/>
                <a:cs typeface="Arial"/>
              </a:defRPr>
            </a:lvl1pPr>
          </a:lstStyle>
          <a:p>
            <a:r>
              <a:rPr lang="en-US" dirty="0" smtClean="0">
                <a:solidFill>
                  <a:srgbClr val="FFFFFF"/>
                </a:solidFill>
              </a:rPr>
              <a:t>Population Size</a:t>
            </a:r>
            <a:endParaRPr lang="en-US" dirty="0">
              <a:solidFill>
                <a:srgbClr val="FFFFFF"/>
              </a:solidFill>
            </a:endParaRPr>
          </a:p>
        </p:txBody>
      </p:sp>
      <p:sp>
        <p:nvSpPr>
          <p:cNvPr id="15" name="TextBox 14"/>
          <p:cNvSpPr txBox="1"/>
          <p:nvPr/>
        </p:nvSpPr>
        <p:spPr>
          <a:xfrm>
            <a:off x="8466394" y="5220664"/>
            <a:ext cx="184666" cy="369332"/>
          </a:xfrm>
          <a:prstGeom prst="rect">
            <a:avLst/>
          </a:prstGeom>
          <a:noFill/>
        </p:spPr>
        <p:txBody>
          <a:bodyPr wrap="none" rtlCol="0">
            <a:spAutoFit/>
          </a:bodyPr>
          <a:lstStyle/>
          <a:p>
            <a:endParaRPr lang="en-US" dirty="0"/>
          </a:p>
        </p:txBody>
      </p:sp>
      <p:sp>
        <p:nvSpPr>
          <p:cNvPr id="17" name="TextBox 16"/>
          <p:cNvSpPr txBox="1"/>
          <p:nvPr/>
        </p:nvSpPr>
        <p:spPr>
          <a:xfrm>
            <a:off x="267716" y="1279468"/>
            <a:ext cx="8383343" cy="4524316"/>
          </a:xfrm>
          <a:prstGeom prst="rect">
            <a:avLst/>
          </a:prstGeom>
          <a:noFill/>
        </p:spPr>
        <p:txBody>
          <a:bodyPr wrap="square" rtlCol="0">
            <a:spAutoFit/>
          </a:bodyPr>
          <a:lstStyle/>
          <a:p>
            <a:r>
              <a:rPr lang="en-US" sz="3600" dirty="0"/>
              <a:t>Population size is determined by the interplay between it biotic potential and environmental resistance.</a:t>
            </a:r>
          </a:p>
          <a:p>
            <a:pPr lvl="1"/>
            <a:r>
              <a:rPr lang="en-US" sz="3600" b="1" dirty="0"/>
              <a:t>Biotic Potential</a:t>
            </a:r>
            <a:r>
              <a:rPr lang="en-US" sz="3600" dirty="0"/>
              <a:t> - capacity of a population for growth</a:t>
            </a:r>
          </a:p>
          <a:p>
            <a:pPr lvl="1"/>
            <a:r>
              <a:rPr lang="en-US" sz="3600" b="1" dirty="0"/>
              <a:t>Environmental Resistance</a:t>
            </a:r>
            <a:r>
              <a:rPr lang="en-US" sz="3600" dirty="0"/>
              <a:t> - all the factors acting jointly to limit the growth of a population</a:t>
            </a:r>
          </a:p>
        </p:txBody>
      </p:sp>
    </p:spTree>
    <p:extLst>
      <p:ext uri="{BB962C8B-B14F-4D97-AF65-F5344CB8AC3E}">
        <p14:creationId xmlns:p14="http://schemas.microsoft.com/office/powerpoint/2010/main" val="2584575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827" y="933956"/>
            <a:ext cx="8559800" cy="3831818"/>
          </a:xfrm>
          <a:prstGeom prst="rect">
            <a:avLst/>
          </a:prstGeom>
          <a:noFill/>
        </p:spPr>
        <p:txBody>
          <a:bodyPr wrap="square" rtlCol="0">
            <a:spAutoFit/>
          </a:bodyPr>
          <a:lstStyle/>
          <a:p>
            <a:pPr>
              <a:lnSpc>
                <a:spcPct val="90000"/>
              </a:lnSpc>
            </a:pPr>
            <a:r>
              <a:rPr lang="en-US" sz="3000" b="1" dirty="0" smtClean="0"/>
              <a:t>Logistic </a:t>
            </a:r>
            <a:r>
              <a:rPr lang="en-US" sz="3000" b="1" dirty="0"/>
              <a:t>Growth</a:t>
            </a:r>
            <a:r>
              <a:rPr lang="en-US" sz="3000" dirty="0"/>
              <a:t> - involves exponential growth when a population is small and a steady decrease in growth in time as the population approaches the carrying capacity</a:t>
            </a:r>
          </a:p>
          <a:p>
            <a:pPr lvl="1">
              <a:lnSpc>
                <a:spcPct val="90000"/>
              </a:lnSpc>
            </a:pPr>
            <a:r>
              <a:rPr lang="en-US" sz="3000" i="1" dirty="0"/>
              <a:t>S-shaped </a:t>
            </a:r>
            <a:r>
              <a:rPr lang="en-US" sz="3000" i="1" dirty="0" smtClean="0"/>
              <a:t>curve</a:t>
            </a:r>
          </a:p>
          <a:p>
            <a:pPr lvl="1">
              <a:lnSpc>
                <a:spcPct val="90000"/>
              </a:lnSpc>
            </a:pPr>
            <a:endParaRPr lang="en-US" sz="1000" b="1" dirty="0"/>
          </a:p>
          <a:p>
            <a:pPr>
              <a:lnSpc>
                <a:spcPct val="90000"/>
              </a:lnSpc>
            </a:pPr>
            <a:r>
              <a:rPr lang="en-US" sz="3000" b="1" dirty="0"/>
              <a:t>Exponential Growth</a:t>
            </a:r>
            <a:r>
              <a:rPr lang="en-US" sz="3000" dirty="0"/>
              <a:t> - a population that does not have resource limitations</a:t>
            </a:r>
          </a:p>
          <a:p>
            <a:pPr lvl="1">
              <a:lnSpc>
                <a:spcPct val="90000"/>
              </a:lnSpc>
            </a:pPr>
            <a:r>
              <a:rPr lang="en-US" sz="3000" i="1" dirty="0"/>
              <a:t>J-shaped </a:t>
            </a:r>
            <a:r>
              <a:rPr lang="en-US" sz="3000" i="1" dirty="0" smtClean="0"/>
              <a:t>curve</a:t>
            </a:r>
            <a:endParaRPr lang="en-US" sz="3000" i="1" dirty="0"/>
          </a:p>
          <a:p>
            <a:endParaRPr lang="en-US" dirty="0"/>
          </a:p>
        </p:txBody>
      </p:sp>
      <p:sp>
        <p:nvSpPr>
          <p:cNvPr id="3" name="Title 1"/>
          <p:cNvSpPr txBox="1">
            <a:spLocks/>
          </p:cNvSpPr>
          <p:nvPr/>
        </p:nvSpPr>
        <p:spPr>
          <a:xfrm>
            <a:off x="0" y="0"/>
            <a:ext cx="9144000" cy="903481"/>
          </a:xfrm>
          <a:prstGeom prst="rect">
            <a:avLst/>
          </a:prstGeom>
        </p:spPr>
        <p:txBody>
          <a:bodyPr/>
          <a:lstStyle>
            <a:lvl1pPr algn="ctr" defTabSz="457200" rtl="0" eaLnBrk="1" latinLnBrk="0" hangingPunct="1">
              <a:spcBef>
                <a:spcPct val="0"/>
              </a:spcBef>
              <a:buNone/>
              <a:defRPr sz="4400" b="1" i="0" kern="1200">
                <a:solidFill>
                  <a:schemeClr val="tx1"/>
                </a:solidFill>
                <a:latin typeface="Arial"/>
                <a:ea typeface="+mj-ea"/>
                <a:cs typeface="Arial"/>
              </a:defRPr>
            </a:lvl1pPr>
          </a:lstStyle>
          <a:p>
            <a:r>
              <a:rPr lang="en-US" dirty="0" smtClean="0">
                <a:solidFill>
                  <a:srgbClr val="FFFFFF"/>
                </a:solidFill>
              </a:rPr>
              <a:t>Logistic and Exponential</a:t>
            </a:r>
            <a:endParaRPr lang="en-US" dirty="0">
              <a:solidFill>
                <a:srgbClr val="FFFFFF"/>
              </a:solidFill>
            </a:endParaRPr>
          </a:p>
        </p:txBody>
      </p:sp>
      <p:pic>
        <p:nvPicPr>
          <p:cNvPr id="8" name="Picture 7" descr="NMSI-Logo-CMYK.png"/>
          <p:cNvPicPr>
            <a:picLocks noChangeAspect="1"/>
          </p:cNvPicPr>
          <p:nvPr/>
        </p:nvPicPr>
        <p:blipFill rotWithShape="1">
          <a:blip r:embed="rId3">
            <a:extLst>
              <a:ext uri="{28A0092B-C50C-407E-A947-70E740481C1C}">
                <a14:useLocalDpi xmlns:a14="http://schemas.microsoft.com/office/drawing/2010/main" val="0"/>
              </a:ext>
            </a:extLst>
          </a:blip>
          <a:srcRect r="72561"/>
          <a:stretch/>
        </p:blipFill>
        <p:spPr>
          <a:xfrm>
            <a:off x="33950" y="6506040"/>
            <a:ext cx="349973" cy="333324"/>
          </a:xfrm>
          <a:prstGeom prst="rect">
            <a:avLst/>
          </a:prstGeom>
          <a:ln>
            <a:noFill/>
          </a:ln>
          <a:effectLst/>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t="10268"/>
          <a:stretch/>
        </p:blipFill>
        <p:spPr>
          <a:xfrm>
            <a:off x="4787243" y="3857351"/>
            <a:ext cx="4356758" cy="3000649"/>
          </a:xfrm>
          <a:prstGeom prst="rect">
            <a:avLst/>
          </a:prstGeom>
        </p:spPr>
      </p:pic>
    </p:spTree>
    <p:extLst>
      <p:ext uri="{BB962C8B-B14F-4D97-AF65-F5344CB8AC3E}">
        <p14:creationId xmlns:p14="http://schemas.microsoft.com/office/powerpoint/2010/main" val="441959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3797"/>
            <a:ext cx="9144000" cy="903481"/>
          </a:xfrm>
          <a:prstGeom prst="rect">
            <a:avLst/>
          </a:prstGeom>
        </p:spPr>
        <p:txBody>
          <a:bodyPr/>
          <a:lstStyle>
            <a:lvl1pPr algn="ctr" defTabSz="457200" rtl="0" eaLnBrk="1" latinLnBrk="0" hangingPunct="1">
              <a:spcBef>
                <a:spcPct val="0"/>
              </a:spcBef>
              <a:buNone/>
              <a:defRPr sz="4400" b="1" i="0" kern="1200">
                <a:solidFill>
                  <a:schemeClr val="tx1"/>
                </a:solidFill>
                <a:latin typeface="Arial"/>
                <a:ea typeface="+mj-ea"/>
                <a:cs typeface="Arial"/>
              </a:defRPr>
            </a:lvl1pPr>
          </a:lstStyle>
          <a:p>
            <a:r>
              <a:rPr lang="en-US" sz="3600" dirty="0" smtClean="0">
                <a:solidFill>
                  <a:srgbClr val="FFFFFF"/>
                </a:solidFill>
              </a:rPr>
              <a:t>Carrying Capacity</a:t>
            </a:r>
            <a:endParaRPr lang="en-US" sz="3600" dirty="0">
              <a:solidFill>
                <a:srgbClr val="FFFFFF"/>
              </a:solidFill>
            </a:endParaRPr>
          </a:p>
        </p:txBody>
      </p:sp>
      <p:sp>
        <p:nvSpPr>
          <p:cNvPr id="4" name="Rectangle 3"/>
          <p:cNvSpPr/>
          <p:nvPr/>
        </p:nvSpPr>
        <p:spPr>
          <a:xfrm>
            <a:off x="431800" y="1861678"/>
            <a:ext cx="8534400" cy="2554545"/>
          </a:xfrm>
          <a:prstGeom prst="rect">
            <a:avLst/>
          </a:prstGeom>
        </p:spPr>
        <p:txBody>
          <a:bodyPr wrap="square">
            <a:spAutoFit/>
          </a:bodyPr>
          <a:lstStyle/>
          <a:p>
            <a:r>
              <a:rPr lang="en-US" sz="3200" b="1" dirty="0" smtClean="0"/>
              <a:t>Carrying </a:t>
            </a:r>
            <a:r>
              <a:rPr lang="en-US" sz="3200" b="1" dirty="0"/>
              <a:t>Capacity (K)</a:t>
            </a:r>
            <a:r>
              <a:rPr lang="en-US" sz="3200" dirty="0"/>
              <a:t> - the number of individuals of a given species that can be sustained indefinitely in a given space; determined by </a:t>
            </a:r>
            <a:r>
              <a:rPr lang="en-US" sz="3200" i="1" dirty="0"/>
              <a:t>biotic potential</a:t>
            </a:r>
            <a:r>
              <a:rPr lang="en-US" sz="3200" dirty="0"/>
              <a:t> and </a:t>
            </a:r>
            <a:r>
              <a:rPr lang="en-US" sz="3200" i="1" dirty="0"/>
              <a:t>environmental resistance</a:t>
            </a:r>
            <a:r>
              <a:rPr lang="en-US" sz="3200" dirty="0"/>
              <a:t>.</a:t>
            </a:r>
          </a:p>
        </p:txBody>
      </p:sp>
    </p:spTree>
    <p:extLst>
      <p:ext uri="{BB962C8B-B14F-4D97-AF65-F5344CB8AC3E}">
        <p14:creationId xmlns:p14="http://schemas.microsoft.com/office/powerpoint/2010/main" val="371019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05830" y="1"/>
            <a:ext cx="8901473" cy="1001900"/>
          </a:xfrm>
        </p:spPr>
        <p:txBody>
          <a:bodyPr>
            <a:normAutofit fontScale="62500" lnSpcReduction="20000"/>
          </a:bodyPr>
          <a:lstStyle/>
          <a:p>
            <a:pPr algn="ctr"/>
            <a:r>
              <a:rPr lang="en-US" sz="9600" dirty="0" smtClean="0">
                <a:solidFill>
                  <a:schemeClr val="accent4">
                    <a:alpha val="50000"/>
                  </a:schemeClr>
                </a:solidFill>
              </a:rPr>
              <a:t>Zero Population Growth</a:t>
            </a:r>
          </a:p>
          <a:p>
            <a:pPr algn="ctr"/>
            <a:endParaRPr lang="en-US" sz="9600" dirty="0">
              <a:solidFill>
                <a:schemeClr val="accent4">
                  <a:alpha val="50000"/>
                </a:schemeClr>
              </a:solidFill>
            </a:endParaRPr>
          </a:p>
        </p:txBody>
      </p:sp>
      <p:pic>
        <p:nvPicPr>
          <p:cNvPr id="11" name="Picture 10" descr="NMSI-Logo-CMYK.png"/>
          <p:cNvPicPr>
            <a:picLocks noChangeAspect="1"/>
          </p:cNvPicPr>
          <p:nvPr/>
        </p:nvPicPr>
        <p:blipFill rotWithShape="1">
          <a:blip r:embed="rId3">
            <a:extLst>
              <a:ext uri="{28A0092B-C50C-407E-A947-70E740481C1C}">
                <a14:useLocalDpi xmlns:a14="http://schemas.microsoft.com/office/drawing/2010/main" val="0"/>
              </a:ext>
            </a:extLst>
          </a:blip>
          <a:srcRect r="72561"/>
          <a:stretch/>
        </p:blipFill>
        <p:spPr>
          <a:xfrm>
            <a:off x="33950" y="6506040"/>
            <a:ext cx="349973" cy="333324"/>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436030" y="2263815"/>
            <a:ext cx="8707970" cy="1908215"/>
          </a:xfrm>
          <a:prstGeom prst="rect">
            <a:avLst/>
          </a:prstGeom>
          <a:noFill/>
        </p:spPr>
        <p:txBody>
          <a:bodyPr wrap="square" rtlCol="0">
            <a:spAutoFit/>
          </a:bodyPr>
          <a:lstStyle/>
          <a:p>
            <a:r>
              <a:rPr lang="en-US" sz="5000" dirty="0"/>
              <a:t>when births plus immigration equal deaths plus emigration</a:t>
            </a:r>
          </a:p>
          <a:p>
            <a:endParaRPr lang="en-US" dirty="0"/>
          </a:p>
        </p:txBody>
      </p:sp>
      <p:sp>
        <p:nvSpPr>
          <p:cNvPr id="12" name="Text Placeholder 2"/>
          <p:cNvSpPr txBox="1">
            <a:spLocks/>
          </p:cNvSpPr>
          <p:nvPr/>
        </p:nvSpPr>
        <p:spPr>
          <a:xfrm>
            <a:off x="242527" y="1346200"/>
            <a:ext cx="8901473" cy="4634101"/>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0" b="1" kern="1200">
                <a:solidFill>
                  <a:srgbClr val="725F3B">
                    <a:alpha val="28000"/>
                  </a:srgbClr>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5000" dirty="0" smtClean="0">
                <a:solidFill>
                  <a:schemeClr val="accent4">
                    <a:alpha val="50000"/>
                  </a:schemeClr>
                </a:solidFill>
              </a:rPr>
              <a:t>ZPG</a:t>
            </a:r>
          </a:p>
          <a:p>
            <a:pPr algn="ctr"/>
            <a:endParaRPr lang="en-US" sz="9600" dirty="0">
              <a:solidFill>
                <a:schemeClr val="accent4">
                  <a:alpha val="50000"/>
                </a:schemeClr>
              </a:solidFill>
            </a:endParaRPr>
          </a:p>
        </p:txBody>
      </p:sp>
    </p:spTree>
    <p:extLst>
      <p:ext uri="{BB962C8B-B14F-4D97-AF65-F5344CB8AC3E}">
        <p14:creationId xmlns:p14="http://schemas.microsoft.com/office/powerpoint/2010/main" val="2076563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903481"/>
          </a:xfrm>
          <a:prstGeom prst="rect">
            <a:avLst/>
          </a:prstGeom>
        </p:spPr>
        <p:txBody>
          <a:bodyPr/>
          <a:lstStyle>
            <a:lvl1pPr algn="ctr" defTabSz="457200" rtl="0" eaLnBrk="1" latinLnBrk="0" hangingPunct="1">
              <a:spcBef>
                <a:spcPct val="0"/>
              </a:spcBef>
              <a:buNone/>
              <a:defRPr sz="4400" b="1" i="0" kern="1200">
                <a:solidFill>
                  <a:schemeClr val="tx1"/>
                </a:solidFill>
                <a:latin typeface="Arial"/>
                <a:ea typeface="+mj-ea"/>
                <a:cs typeface="Arial"/>
              </a:defRPr>
            </a:lvl1pPr>
          </a:lstStyle>
          <a:p>
            <a:r>
              <a:rPr lang="en-US" dirty="0" smtClean="0">
                <a:solidFill>
                  <a:srgbClr val="FFFFFF"/>
                </a:solidFill>
              </a:rPr>
              <a:t>K-Strategist and r-Strategist</a:t>
            </a:r>
            <a:endParaRPr lang="en-US" dirty="0">
              <a:solidFill>
                <a:srgbClr val="FFFFFF"/>
              </a:solidFill>
            </a:endParaRPr>
          </a:p>
        </p:txBody>
      </p:sp>
      <p:sp>
        <p:nvSpPr>
          <p:cNvPr id="15" name="TextBox 14"/>
          <p:cNvSpPr txBox="1"/>
          <p:nvPr/>
        </p:nvSpPr>
        <p:spPr>
          <a:xfrm>
            <a:off x="8466394" y="5220664"/>
            <a:ext cx="184666" cy="369332"/>
          </a:xfrm>
          <a:prstGeom prst="rect">
            <a:avLst/>
          </a:prstGeom>
          <a:noFill/>
        </p:spPr>
        <p:txBody>
          <a:bodyPr wrap="none" rtlCol="0">
            <a:spAutoFit/>
          </a:bodyPr>
          <a:lstStyle/>
          <a:p>
            <a:endParaRPr lang="en-US" dirty="0"/>
          </a:p>
        </p:txBody>
      </p:sp>
      <p:sp>
        <p:nvSpPr>
          <p:cNvPr id="2" name="TextBox 1"/>
          <p:cNvSpPr txBox="1"/>
          <p:nvPr/>
        </p:nvSpPr>
        <p:spPr>
          <a:xfrm>
            <a:off x="2149374" y="6716047"/>
            <a:ext cx="184666" cy="369332"/>
          </a:xfrm>
          <a:prstGeom prst="rect">
            <a:avLst/>
          </a:prstGeom>
          <a:noFill/>
        </p:spPr>
        <p:txBody>
          <a:bodyPr wrap="none" rtlCol="0">
            <a:spAutoFit/>
          </a:bodyPr>
          <a:lstStyle/>
          <a:p>
            <a:endParaRPr lang="en-US"/>
          </a:p>
        </p:txBody>
      </p:sp>
      <p:sp>
        <p:nvSpPr>
          <p:cNvPr id="46" name="Content Placeholder 3"/>
          <p:cNvSpPr txBox="1">
            <a:spLocks/>
          </p:cNvSpPr>
          <p:nvPr/>
        </p:nvSpPr>
        <p:spPr>
          <a:xfrm>
            <a:off x="244247" y="1025724"/>
            <a:ext cx="8682983" cy="269863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sz="2800" b="1" dirty="0"/>
              <a:t>K-Strategist Species</a:t>
            </a:r>
            <a:r>
              <a:rPr lang="en-US" sz="2800" dirty="0"/>
              <a:t> (competitor) - reproduce late, have few offspring with long generation </a:t>
            </a:r>
            <a:r>
              <a:rPr lang="en-US" sz="2800" dirty="0" smtClean="0"/>
              <a:t>times (K)</a:t>
            </a:r>
            <a:endParaRPr lang="en-US" sz="2800" dirty="0"/>
          </a:p>
          <a:p>
            <a:pPr lvl="1">
              <a:lnSpc>
                <a:spcPct val="90000"/>
              </a:lnSpc>
            </a:pPr>
            <a:r>
              <a:rPr lang="en-US" dirty="0"/>
              <a:t>have big bodies, live for a long time, spend little of their energy on reproduction</a:t>
            </a:r>
          </a:p>
          <a:p>
            <a:pPr lvl="1">
              <a:lnSpc>
                <a:spcPct val="90000"/>
              </a:lnSpc>
            </a:pPr>
            <a:r>
              <a:rPr lang="en-US" dirty="0"/>
              <a:t>tend to do well in competitive conditions when pop. is near carrying capacity</a:t>
            </a:r>
          </a:p>
          <a:p>
            <a:pPr lvl="1">
              <a:lnSpc>
                <a:spcPct val="90000"/>
              </a:lnSpc>
            </a:pPr>
            <a:r>
              <a:rPr lang="en-US" dirty="0"/>
              <a:t>prone to extinction</a:t>
            </a:r>
          </a:p>
          <a:p>
            <a:pPr marL="0" indent="0">
              <a:lnSpc>
                <a:spcPct val="90000"/>
              </a:lnSpc>
              <a:buNone/>
            </a:pPr>
            <a:r>
              <a:rPr lang="en-US" sz="2800" b="1" dirty="0"/>
              <a:t>r-Strategist Species</a:t>
            </a:r>
            <a:r>
              <a:rPr lang="en-US" sz="2800" dirty="0"/>
              <a:t> (opportunist) - species with a high intrinsic rate of increase (r)</a:t>
            </a:r>
          </a:p>
          <a:p>
            <a:pPr lvl="1">
              <a:lnSpc>
                <a:spcPct val="90000"/>
              </a:lnSpc>
            </a:pPr>
            <a:r>
              <a:rPr lang="en-US" dirty="0"/>
              <a:t>Many small and unprotected young</a:t>
            </a:r>
          </a:p>
          <a:p>
            <a:pPr lvl="1">
              <a:lnSpc>
                <a:spcPct val="90000"/>
              </a:lnSpc>
            </a:pPr>
            <a:r>
              <a:rPr lang="en-US" dirty="0"/>
              <a:t>Most die before reaching reproductive age</a:t>
            </a:r>
          </a:p>
          <a:p>
            <a:pPr marL="0" indent="0">
              <a:lnSpc>
                <a:spcPct val="90000"/>
              </a:lnSpc>
              <a:buFont typeface="Arial"/>
              <a:buNone/>
            </a:pPr>
            <a:endParaRPr lang="en-US" sz="2400" dirty="0" smtClean="0">
              <a:latin typeface="Arial" charset="0"/>
            </a:endParaRPr>
          </a:p>
        </p:txBody>
      </p:sp>
    </p:spTree>
    <p:extLst>
      <p:ext uri="{BB962C8B-B14F-4D97-AF65-F5344CB8AC3E}">
        <p14:creationId xmlns:p14="http://schemas.microsoft.com/office/powerpoint/2010/main" val="3824004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19635" y="55225"/>
            <a:ext cx="8901473" cy="1001900"/>
          </a:xfrm>
        </p:spPr>
        <p:txBody>
          <a:bodyPr>
            <a:noAutofit/>
          </a:bodyPr>
          <a:lstStyle/>
          <a:p>
            <a:pPr algn="ctr"/>
            <a:r>
              <a:rPr lang="en-US" sz="6000" dirty="0" smtClean="0">
                <a:solidFill>
                  <a:schemeClr val="accent4">
                    <a:alpha val="50000"/>
                  </a:schemeClr>
                </a:solidFill>
              </a:rPr>
              <a:t>Doubling Time</a:t>
            </a:r>
            <a:endParaRPr lang="en-US" sz="6000" dirty="0">
              <a:solidFill>
                <a:schemeClr val="accent4">
                  <a:alpha val="50000"/>
                </a:schemeClr>
              </a:solidFill>
            </a:endParaRPr>
          </a:p>
        </p:txBody>
      </p:sp>
      <p:sp>
        <p:nvSpPr>
          <p:cNvPr id="7" name="Text Placeholder 2"/>
          <p:cNvSpPr txBox="1">
            <a:spLocks/>
          </p:cNvSpPr>
          <p:nvPr/>
        </p:nvSpPr>
        <p:spPr>
          <a:xfrm>
            <a:off x="119636" y="1355420"/>
            <a:ext cx="8901472" cy="5055352"/>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dirty="0"/>
              <a:t>the time it takes for a population to </a:t>
            </a:r>
            <a:r>
              <a:rPr lang="en-US" sz="3600" dirty="0" smtClean="0"/>
              <a:t>double</a:t>
            </a:r>
          </a:p>
          <a:p>
            <a:pPr marL="0" indent="0">
              <a:buNone/>
            </a:pPr>
            <a:r>
              <a:rPr lang="en-US" sz="2800" i="1" dirty="0" smtClean="0"/>
              <a:t>Rule of 70</a:t>
            </a:r>
          </a:p>
          <a:p>
            <a:pPr marL="0" indent="0">
              <a:buNone/>
            </a:pPr>
            <a:endParaRPr lang="en-US" sz="2800" i="1" dirty="0" smtClean="0"/>
          </a:p>
          <a:p>
            <a:pPr marL="0" indent="0">
              <a:buNone/>
            </a:pPr>
            <a:endParaRPr lang="en-US" sz="2800" i="1" dirty="0"/>
          </a:p>
          <a:p>
            <a:pPr marL="0" indent="0">
              <a:buNone/>
            </a:pPr>
            <a:endParaRPr lang="en-US" sz="2800" i="1" dirty="0"/>
          </a:p>
          <a:p>
            <a:pPr marL="0" indent="0">
              <a:buNone/>
            </a:pPr>
            <a:endParaRPr lang="en-US" sz="2800" i="1" dirty="0" smtClean="0"/>
          </a:p>
          <a:p>
            <a:pPr marL="0" indent="0">
              <a:buNone/>
            </a:pPr>
            <a:endParaRPr lang="en-US" sz="2800" i="1" dirty="0"/>
          </a:p>
          <a:p>
            <a:pPr marL="0" indent="0">
              <a:buNone/>
            </a:pPr>
            <a:r>
              <a:rPr lang="en-US" sz="2800" dirty="0"/>
              <a:t>		</a:t>
            </a:r>
          </a:p>
          <a:p>
            <a:pPr marL="0" indent="0">
              <a:buNone/>
            </a:pPr>
            <a:endParaRPr lang="en-US" sz="2800" dirty="0" smtClean="0"/>
          </a:p>
          <a:p>
            <a:pPr marL="0" indent="0">
              <a:buNone/>
            </a:pPr>
            <a:r>
              <a:rPr lang="en-US" sz="2800" dirty="0" smtClean="0"/>
              <a:t> </a:t>
            </a:r>
            <a:r>
              <a:rPr lang="en-US" sz="2800" i="1" dirty="0"/>
              <a:t>= number of years </a:t>
            </a:r>
            <a:r>
              <a:rPr lang="en-US" sz="2800" i="1" dirty="0" smtClean="0"/>
              <a:t>to </a:t>
            </a:r>
            <a:r>
              <a:rPr lang="en-US" sz="2800" i="1" dirty="0"/>
              <a:t>double</a:t>
            </a:r>
          </a:p>
        </p:txBody>
      </p:sp>
      <p:pic>
        <p:nvPicPr>
          <p:cNvPr id="9" name="Picture 8" descr="NMSI-Logo-CMYK.png"/>
          <p:cNvPicPr>
            <a:picLocks noChangeAspect="1"/>
          </p:cNvPicPr>
          <p:nvPr/>
        </p:nvPicPr>
        <p:blipFill rotWithShape="1">
          <a:blip r:embed="rId3">
            <a:extLst>
              <a:ext uri="{28A0092B-C50C-407E-A947-70E740481C1C}">
                <a14:useLocalDpi xmlns:a14="http://schemas.microsoft.com/office/drawing/2010/main" val="0"/>
              </a:ext>
            </a:extLst>
          </a:blip>
          <a:srcRect r="72561"/>
          <a:stretch/>
        </p:blipFill>
        <p:spPr>
          <a:xfrm>
            <a:off x="33950" y="6506040"/>
            <a:ext cx="349973" cy="333324"/>
          </a:xfrm>
          <a:prstGeom prst="rect">
            <a:avLst/>
          </a:prstGeom>
          <a:ln>
            <a:noFill/>
          </a:ln>
          <a:effectLst>
            <a:outerShdw blurRad="292100" dist="139700" dir="2700000" algn="tl" rotWithShape="0">
              <a:srgbClr val="333333">
                <a:alpha val="65000"/>
              </a:srgbClr>
            </a:outerShdw>
          </a:effectLst>
        </p:spPr>
      </p:pic>
      <p:sp>
        <p:nvSpPr>
          <p:cNvPr id="10" name="Text Placeholder 2"/>
          <p:cNvSpPr txBox="1">
            <a:spLocks/>
          </p:cNvSpPr>
          <p:nvPr/>
        </p:nvSpPr>
        <p:spPr>
          <a:xfrm>
            <a:off x="242527" y="1761374"/>
            <a:ext cx="8901473" cy="4634101"/>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0" b="1" kern="1200">
                <a:solidFill>
                  <a:srgbClr val="725F3B">
                    <a:alpha val="28000"/>
                  </a:srgbClr>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5000" dirty="0" smtClean="0">
                <a:solidFill>
                  <a:schemeClr val="accent4">
                    <a:alpha val="50000"/>
                  </a:schemeClr>
                </a:solidFill>
              </a:rPr>
              <a:t>70/</a:t>
            </a:r>
            <a:r>
              <a:rPr lang="en-US" sz="4000" dirty="0" smtClean="0">
                <a:solidFill>
                  <a:schemeClr val="accent4">
                    <a:alpha val="50000"/>
                  </a:schemeClr>
                </a:solidFill>
              </a:rPr>
              <a:t>GROWTH RATE</a:t>
            </a:r>
          </a:p>
          <a:p>
            <a:pPr algn="ctr"/>
            <a:endParaRPr lang="en-US" sz="9600" dirty="0">
              <a:solidFill>
                <a:schemeClr val="accent4">
                  <a:alpha val="50000"/>
                </a:schemeClr>
              </a:solidFill>
            </a:endParaRPr>
          </a:p>
        </p:txBody>
      </p:sp>
    </p:spTree>
    <p:extLst>
      <p:ext uri="{BB962C8B-B14F-4D97-AF65-F5344CB8AC3E}">
        <p14:creationId xmlns:p14="http://schemas.microsoft.com/office/powerpoint/2010/main" val="2669285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0" y="0"/>
            <a:ext cx="9144000" cy="1143000"/>
          </a:xfrm>
          <a:prstGeom prst="rect">
            <a:avLst/>
          </a:prstGeom>
        </p:spPr>
        <p:txBody>
          <a:bodyPr>
            <a:noAutofit/>
          </a:bodyPr>
          <a:lstStyle>
            <a:lvl1pPr algn="ctr" defTabSz="457200" rtl="0" eaLnBrk="1" latinLnBrk="0" hangingPunct="1">
              <a:spcBef>
                <a:spcPct val="0"/>
              </a:spcBef>
              <a:buNone/>
              <a:defRPr sz="4400" b="1" i="0" kern="1200">
                <a:solidFill>
                  <a:schemeClr val="tx1"/>
                </a:solidFill>
                <a:latin typeface="Arial"/>
                <a:ea typeface="+mj-ea"/>
                <a:cs typeface="Arial"/>
              </a:defRPr>
            </a:lvl1pPr>
          </a:lstStyle>
          <a:p>
            <a:r>
              <a:rPr lang="en-US" sz="3600" dirty="0">
                <a:solidFill>
                  <a:srgbClr val="FFFFFF"/>
                </a:solidFill>
              </a:rPr>
              <a:t>Crude Birth Rate and Crude Death R</a:t>
            </a:r>
            <a:r>
              <a:rPr lang="en-US" sz="3600" dirty="0" smtClean="0">
                <a:solidFill>
                  <a:srgbClr val="FFFFFF"/>
                </a:solidFill>
              </a:rPr>
              <a:t>ate</a:t>
            </a:r>
            <a:endParaRPr lang="en-US" sz="3600" dirty="0">
              <a:solidFill>
                <a:srgbClr val="FFFFFF"/>
              </a:solidFill>
            </a:endParaRPr>
          </a:p>
        </p:txBody>
      </p:sp>
      <p:sp>
        <p:nvSpPr>
          <p:cNvPr id="3" name="Rectangle 3"/>
          <p:cNvSpPr txBox="1">
            <a:spLocks noRot="1" noChangeArrowheads="1"/>
          </p:cNvSpPr>
          <p:nvPr/>
        </p:nvSpPr>
        <p:spPr>
          <a:xfrm>
            <a:off x="383923" y="1415072"/>
            <a:ext cx="8160637" cy="338384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t>Crude Birth Rate (CBR) - number of live births per 1000 people in a population in a given </a:t>
            </a:r>
            <a:r>
              <a:rPr lang="en-US" sz="2800" dirty="0" smtClean="0"/>
              <a:t>year</a:t>
            </a:r>
          </a:p>
          <a:p>
            <a:pPr marL="0" indent="0">
              <a:buNone/>
            </a:pPr>
            <a:endParaRPr lang="en-US" sz="2800" dirty="0"/>
          </a:p>
          <a:p>
            <a:pPr marL="0" indent="0">
              <a:buNone/>
            </a:pPr>
            <a:endParaRPr lang="en-US" sz="2800" dirty="0"/>
          </a:p>
          <a:p>
            <a:pPr marL="0" indent="0">
              <a:buNone/>
            </a:pPr>
            <a:r>
              <a:rPr lang="en-US" sz="2800" dirty="0"/>
              <a:t>Crude Death Rate (CDR) - number of deaths per 1000 people in a population in a given year</a:t>
            </a:r>
          </a:p>
          <a:p>
            <a:pPr lvl="1">
              <a:buFont typeface="Wingdings" charset="0"/>
              <a:buNone/>
            </a:pPr>
            <a:endParaRPr lang="en-US" dirty="0">
              <a:latin typeface="Arial" charset="0"/>
            </a:endParaRPr>
          </a:p>
        </p:txBody>
      </p:sp>
      <p:pic>
        <p:nvPicPr>
          <p:cNvPr id="5" name="Picture 4" descr="NMSI-Logo-CMYK.png"/>
          <p:cNvPicPr>
            <a:picLocks noChangeAspect="1"/>
          </p:cNvPicPr>
          <p:nvPr/>
        </p:nvPicPr>
        <p:blipFill rotWithShape="1">
          <a:blip r:embed="rId3">
            <a:extLst>
              <a:ext uri="{28A0092B-C50C-407E-A947-70E740481C1C}">
                <a14:useLocalDpi xmlns:a14="http://schemas.microsoft.com/office/drawing/2010/main" val="0"/>
              </a:ext>
            </a:extLst>
          </a:blip>
          <a:srcRect r="72561"/>
          <a:stretch/>
        </p:blipFill>
        <p:spPr>
          <a:xfrm>
            <a:off x="33950" y="6506040"/>
            <a:ext cx="349973" cy="333324"/>
          </a:xfrm>
          <a:prstGeom prst="rect">
            <a:avLst/>
          </a:prstGeom>
          <a:ln>
            <a:noFill/>
          </a:ln>
          <a:effectLst/>
        </p:spPr>
      </p:pic>
    </p:spTree>
    <p:extLst>
      <p:ext uri="{BB962C8B-B14F-4D97-AF65-F5344CB8AC3E}">
        <p14:creationId xmlns:p14="http://schemas.microsoft.com/office/powerpoint/2010/main" val="2912198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NMSI 1">
      <a:dk1>
        <a:srgbClr val="000100"/>
      </a:dk1>
      <a:lt1>
        <a:srgbClr val="FFFFFF"/>
      </a:lt1>
      <a:dk2>
        <a:srgbClr val="1A5D95"/>
      </a:dk2>
      <a:lt2>
        <a:srgbClr val="2F98CA"/>
      </a:lt2>
      <a:accent1>
        <a:srgbClr val="EA9922"/>
      </a:accent1>
      <a:accent2>
        <a:srgbClr val="CE0C38"/>
      </a:accent2>
      <a:accent3>
        <a:srgbClr val="451A60"/>
      </a:accent3>
      <a:accent4>
        <a:srgbClr val="50514C"/>
      </a:accent4>
      <a:accent5>
        <a:srgbClr val="59AE5D"/>
      </a:accent5>
      <a:accent6>
        <a:srgbClr val="FFF45C"/>
      </a:accent6>
      <a:hlink>
        <a:srgbClr val="2F98CA"/>
      </a:hlink>
      <a:folHlink>
        <a:srgbClr val="451A6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12183</TotalTime>
  <Words>757</Words>
  <Application>Microsoft Macintosh PowerPoint</Application>
  <PresentationFormat>On-screen Show (4:3)</PresentationFormat>
  <Paragraphs>156</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NMSI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Alia Mohmed</dc:creator>
  <cp:lastModifiedBy>Dave Holbert</cp:lastModifiedBy>
  <cp:revision>203</cp:revision>
  <cp:lastPrinted>2013-06-02T13:55:16Z</cp:lastPrinted>
  <dcterms:created xsi:type="dcterms:W3CDTF">2012-11-30T22:36:37Z</dcterms:created>
  <dcterms:modified xsi:type="dcterms:W3CDTF">2013-11-18T18:32:34Z</dcterms:modified>
</cp:coreProperties>
</file>